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65" r:id="rId4"/>
    <p:sldId id="259" r:id="rId5"/>
    <p:sldId id="266" r:id="rId6"/>
    <p:sldId id="261" r:id="rId7"/>
    <p:sldId id="260" r:id="rId8"/>
    <p:sldId id="270" r:id="rId9"/>
    <p:sldId id="257" r:id="rId10"/>
    <p:sldId id="267" r:id="rId11"/>
    <p:sldId id="264" r:id="rId12"/>
    <p:sldId id="268" r:id="rId13"/>
    <p:sldId id="263" r:id="rId14"/>
    <p:sldId id="269"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userDrawn="1">
          <p15:clr>
            <a:srgbClr val="A4A3A4"/>
          </p15:clr>
        </p15:guide>
        <p15:guide id="4" orient="horz" pos="4320" userDrawn="1">
          <p15:clr>
            <a:srgbClr val="A4A3A4"/>
          </p15:clr>
        </p15:guide>
        <p15:guide id="5" orient="horz" pos="1488" userDrawn="1">
          <p15:clr>
            <a:srgbClr val="A4A3A4"/>
          </p15:clr>
        </p15:guide>
        <p15:guide id="6" orient="horz" pos="1344" userDrawn="1">
          <p15:clr>
            <a:srgbClr val="A4A3A4"/>
          </p15:clr>
        </p15:guide>
        <p15:guide id="7"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EF8"/>
    <a:srgbClr val="003F64"/>
    <a:srgbClr val="009E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21"/>
    <p:restoredTop sz="96138"/>
  </p:normalViewPr>
  <p:slideViewPr>
    <p:cSldViewPr snapToGrid="0" snapToObjects="1">
      <p:cViewPr>
        <p:scale>
          <a:sx n="105" d="100"/>
          <a:sy n="105" d="100"/>
        </p:scale>
        <p:origin x="728" y="544"/>
      </p:cViewPr>
      <p:guideLst>
        <p:guide orient="horz"/>
        <p:guide orient="horz" pos="4320"/>
        <p:guide orient="horz" pos="1488"/>
        <p:guide orient="horz" pos="1344"/>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35E4A-1B6F-4F4D-BEE3-305E9574E04A}" type="datetimeFigureOut">
              <a:rPr lang="en-US" smtClean="0"/>
              <a:t>1/31/22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47AE2-38FE-6E4B-A08A-1CCA6BCAA1DE}" type="slidenum">
              <a:rPr lang="en-US" smtClean="0"/>
              <a:t>‹#›</a:t>
            </a:fld>
            <a:endParaRPr lang="en-US"/>
          </a:p>
        </p:txBody>
      </p:sp>
    </p:spTree>
    <p:extLst>
      <p:ext uri="{BB962C8B-B14F-4D97-AF65-F5344CB8AC3E}">
        <p14:creationId xmlns:p14="http://schemas.microsoft.com/office/powerpoint/2010/main" val="406943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747AE2-38FE-6E4B-A08A-1CCA6BCAA1DE}" type="slidenum">
              <a:rPr lang="en-US" smtClean="0"/>
              <a:t>10</a:t>
            </a:fld>
            <a:endParaRPr lang="en-US"/>
          </a:p>
        </p:txBody>
      </p:sp>
    </p:spTree>
    <p:extLst>
      <p:ext uri="{BB962C8B-B14F-4D97-AF65-F5344CB8AC3E}">
        <p14:creationId xmlns:p14="http://schemas.microsoft.com/office/powerpoint/2010/main" val="151098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747AE2-38FE-6E4B-A08A-1CCA6BCAA1DE}" type="slidenum">
              <a:rPr lang="en-US" smtClean="0"/>
              <a:t>12</a:t>
            </a:fld>
            <a:endParaRPr lang="en-US"/>
          </a:p>
        </p:txBody>
      </p:sp>
    </p:spTree>
    <p:extLst>
      <p:ext uri="{BB962C8B-B14F-4D97-AF65-F5344CB8AC3E}">
        <p14:creationId xmlns:p14="http://schemas.microsoft.com/office/powerpoint/2010/main" val="342283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747AE2-38FE-6E4B-A08A-1CCA6BCAA1DE}" type="slidenum">
              <a:rPr lang="en-US" smtClean="0"/>
              <a:t>15</a:t>
            </a:fld>
            <a:endParaRPr lang="en-US"/>
          </a:p>
        </p:txBody>
      </p:sp>
    </p:spTree>
    <p:extLst>
      <p:ext uri="{BB962C8B-B14F-4D97-AF65-F5344CB8AC3E}">
        <p14:creationId xmlns:p14="http://schemas.microsoft.com/office/powerpoint/2010/main" val="2363871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1F611-1776-E84A-881A-2C2D924BDD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A0E35E-D866-D44E-85B6-7577802D54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EA12E4-5C3B-6848-9EC0-4D0D6520B140}"/>
              </a:ext>
            </a:extLst>
          </p:cNvPr>
          <p:cNvSpPr>
            <a:spLocks noGrp="1"/>
          </p:cNvSpPr>
          <p:nvPr>
            <p:ph type="dt" sz="half" idx="10"/>
          </p:nvPr>
        </p:nvSpPr>
        <p:spPr/>
        <p:txBody>
          <a:bodyPr/>
          <a:lstStyle/>
          <a:p>
            <a:fld id="{88ADDFD3-E1B1-334C-835A-7F79B486B846}" type="datetimeFigureOut">
              <a:rPr lang="en-US" smtClean="0"/>
              <a:t>1/31/22</a:t>
            </a:fld>
            <a:endParaRPr lang="en-US"/>
          </a:p>
        </p:txBody>
      </p:sp>
      <p:sp>
        <p:nvSpPr>
          <p:cNvPr id="5" name="Footer Placeholder 4">
            <a:extLst>
              <a:ext uri="{FF2B5EF4-FFF2-40B4-BE49-F238E27FC236}">
                <a16:creationId xmlns:a16="http://schemas.microsoft.com/office/drawing/2014/main" id="{7D894D8C-A6D3-8F4E-AB32-2F7CA5D63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A3331-2194-304A-8681-4E4F9A44C4F7}"/>
              </a:ext>
            </a:extLst>
          </p:cNvPr>
          <p:cNvSpPr>
            <a:spLocks noGrp="1"/>
          </p:cNvSpPr>
          <p:nvPr>
            <p:ph type="sldNum" sz="quarter" idx="12"/>
          </p:nvPr>
        </p:nvSpPr>
        <p:spPr/>
        <p:txBody>
          <a:bodyPr/>
          <a:lstStyle/>
          <a:p>
            <a:fld id="{8568CBB9-C3B4-1045-BDE1-31F0212AA9EF}" type="slidenum">
              <a:rPr lang="en-US" smtClean="0"/>
              <a:t>‹#›</a:t>
            </a:fld>
            <a:endParaRPr lang="en-US"/>
          </a:p>
        </p:txBody>
      </p:sp>
    </p:spTree>
    <p:extLst>
      <p:ext uri="{BB962C8B-B14F-4D97-AF65-F5344CB8AC3E}">
        <p14:creationId xmlns:p14="http://schemas.microsoft.com/office/powerpoint/2010/main" val="285098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A930-FF32-1541-9729-0760C230F8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14213F-E5C6-304E-A995-470B108AAE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1F70C-801C-C741-B4E9-28BFD27D100C}"/>
              </a:ext>
            </a:extLst>
          </p:cNvPr>
          <p:cNvSpPr>
            <a:spLocks noGrp="1"/>
          </p:cNvSpPr>
          <p:nvPr>
            <p:ph type="dt" sz="half" idx="10"/>
          </p:nvPr>
        </p:nvSpPr>
        <p:spPr/>
        <p:txBody>
          <a:bodyPr/>
          <a:lstStyle/>
          <a:p>
            <a:fld id="{88ADDFD3-E1B1-334C-835A-7F79B486B846}" type="datetimeFigureOut">
              <a:rPr lang="en-US" smtClean="0"/>
              <a:t>1/31/22</a:t>
            </a:fld>
            <a:endParaRPr lang="en-US"/>
          </a:p>
        </p:txBody>
      </p:sp>
      <p:sp>
        <p:nvSpPr>
          <p:cNvPr id="5" name="Footer Placeholder 4">
            <a:extLst>
              <a:ext uri="{FF2B5EF4-FFF2-40B4-BE49-F238E27FC236}">
                <a16:creationId xmlns:a16="http://schemas.microsoft.com/office/drawing/2014/main" id="{8592C46B-5019-4145-B7DB-3E31F7D8B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4E609-328B-BE4E-8BFB-86AD0655FB3B}"/>
              </a:ext>
            </a:extLst>
          </p:cNvPr>
          <p:cNvSpPr>
            <a:spLocks noGrp="1"/>
          </p:cNvSpPr>
          <p:nvPr>
            <p:ph type="sldNum" sz="quarter" idx="12"/>
          </p:nvPr>
        </p:nvSpPr>
        <p:spPr/>
        <p:txBody>
          <a:bodyPr/>
          <a:lstStyle/>
          <a:p>
            <a:fld id="{8568CBB9-C3B4-1045-BDE1-31F0212AA9EF}" type="slidenum">
              <a:rPr lang="en-US" smtClean="0"/>
              <a:t>‹#›</a:t>
            </a:fld>
            <a:endParaRPr lang="en-US"/>
          </a:p>
        </p:txBody>
      </p:sp>
    </p:spTree>
    <p:extLst>
      <p:ext uri="{BB962C8B-B14F-4D97-AF65-F5344CB8AC3E}">
        <p14:creationId xmlns:p14="http://schemas.microsoft.com/office/powerpoint/2010/main" val="75210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761D7-EF1B-8646-A323-E9A555901A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E33C0C-DF08-6B41-8EFF-2D7E27415C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3E764-375B-AA4F-8C11-A6CA8DDB707A}"/>
              </a:ext>
            </a:extLst>
          </p:cNvPr>
          <p:cNvSpPr>
            <a:spLocks noGrp="1"/>
          </p:cNvSpPr>
          <p:nvPr>
            <p:ph type="dt" sz="half" idx="10"/>
          </p:nvPr>
        </p:nvSpPr>
        <p:spPr/>
        <p:txBody>
          <a:bodyPr/>
          <a:lstStyle/>
          <a:p>
            <a:fld id="{88ADDFD3-E1B1-334C-835A-7F79B486B846}" type="datetimeFigureOut">
              <a:rPr lang="en-US" smtClean="0"/>
              <a:t>1/31/22</a:t>
            </a:fld>
            <a:endParaRPr lang="en-US"/>
          </a:p>
        </p:txBody>
      </p:sp>
      <p:sp>
        <p:nvSpPr>
          <p:cNvPr id="5" name="Footer Placeholder 4">
            <a:extLst>
              <a:ext uri="{FF2B5EF4-FFF2-40B4-BE49-F238E27FC236}">
                <a16:creationId xmlns:a16="http://schemas.microsoft.com/office/drawing/2014/main" id="{A1446A87-7492-4143-9169-EBB447C74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4E5EA-B202-2F4B-8094-3B8F81EFFF7A}"/>
              </a:ext>
            </a:extLst>
          </p:cNvPr>
          <p:cNvSpPr>
            <a:spLocks noGrp="1"/>
          </p:cNvSpPr>
          <p:nvPr>
            <p:ph type="sldNum" sz="quarter" idx="12"/>
          </p:nvPr>
        </p:nvSpPr>
        <p:spPr/>
        <p:txBody>
          <a:bodyPr/>
          <a:lstStyle/>
          <a:p>
            <a:fld id="{8568CBB9-C3B4-1045-BDE1-31F0212AA9EF}" type="slidenum">
              <a:rPr lang="en-US" smtClean="0"/>
              <a:t>‹#›</a:t>
            </a:fld>
            <a:endParaRPr lang="en-US"/>
          </a:p>
        </p:txBody>
      </p:sp>
    </p:spTree>
    <p:extLst>
      <p:ext uri="{BB962C8B-B14F-4D97-AF65-F5344CB8AC3E}">
        <p14:creationId xmlns:p14="http://schemas.microsoft.com/office/powerpoint/2010/main" val="305981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FBC4-BC5A-1543-86BE-1316B983F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8E92D-358A-8F4B-96E2-506D01F08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25A8B-6FEE-D640-BE0E-DCD7DF9E1A69}"/>
              </a:ext>
            </a:extLst>
          </p:cNvPr>
          <p:cNvSpPr>
            <a:spLocks noGrp="1"/>
          </p:cNvSpPr>
          <p:nvPr>
            <p:ph type="dt" sz="half" idx="10"/>
          </p:nvPr>
        </p:nvSpPr>
        <p:spPr/>
        <p:txBody>
          <a:bodyPr/>
          <a:lstStyle/>
          <a:p>
            <a:fld id="{88ADDFD3-E1B1-334C-835A-7F79B486B846}" type="datetimeFigureOut">
              <a:rPr lang="en-US" smtClean="0"/>
              <a:t>1/31/22</a:t>
            </a:fld>
            <a:endParaRPr lang="en-US"/>
          </a:p>
        </p:txBody>
      </p:sp>
      <p:sp>
        <p:nvSpPr>
          <p:cNvPr id="5" name="Footer Placeholder 4">
            <a:extLst>
              <a:ext uri="{FF2B5EF4-FFF2-40B4-BE49-F238E27FC236}">
                <a16:creationId xmlns:a16="http://schemas.microsoft.com/office/drawing/2014/main" id="{6014384F-402C-9846-A8C1-5B7F1A4CD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B5351-FCDE-134F-9554-705829DE9C4B}"/>
              </a:ext>
            </a:extLst>
          </p:cNvPr>
          <p:cNvSpPr>
            <a:spLocks noGrp="1"/>
          </p:cNvSpPr>
          <p:nvPr>
            <p:ph type="sldNum" sz="quarter" idx="12"/>
          </p:nvPr>
        </p:nvSpPr>
        <p:spPr/>
        <p:txBody>
          <a:bodyPr/>
          <a:lstStyle/>
          <a:p>
            <a:fld id="{8568CBB9-C3B4-1045-BDE1-31F0212AA9EF}" type="slidenum">
              <a:rPr lang="en-US" smtClean="0"/>
              <a:t>‹#›</a:t>
            </a:fld>
            <a:endParaRPr lang="en-US"/>
          </a:p>
        </p:txBody>
      </p:sp>
    </p:spTree>
    <p:extLst>
      <p:ext uri="{BB962C8B-B14F-4D97-AF65-F5344CB8AC3E}">
        <p14:creationId xmlns:p14="http://schemas.microsoft.com/office/powerpoint/2010/main" val="438839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059B7-57F4-894A-9DE8-7C91B75066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81E86B-33DA-5D4C-9ED5-4DA9CAAE2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C08808-A1B0-8A40-91E2-AD0BB7C4CE7C}"/>
              </a:ext>
            </a:extLst>
          </p:cNvPr>
          <p:cNvSpPr>
            <a:spLocks noGrp="1"/>
          </p:cNvSpPr>
          <p:nvPr>
            <p:ph type="dt" sz="half" idx="10"/>
          </p:nvPr>
        </p:nvSpPr>
        <p:spPr/>
        <p:txBody>
          <a:bodyPr/>
          <a:lstStyle/>
          <a:p>
            <a:fld id="{88ADDFD3-E1B1-334C-835A-7F79B486B846}" type="datetimeFigureOut">
              <a:rPr lang="en-US" smtClean="0"/>
              <a:t>1/31/22</a:t>
            </a:fld>
            <a:endParaRPr lang="en-US"/>
          </a:p>
        </p:txBody>
      </p:sp>
      <p:sp>
        <p:nvSpPr>
          <p:cNvPr id="5" name="Footer Placeholder 4">
            <a:extLst>
              <a:ext uri="{FF2B5EF4-FFF2-40B4-BE49-F238E27FC236}">
                <a16:creationId xmlns:a16="http://schemas.microsoft.com/office/drawing/2014/main" id="{AD094DB6-2DD2-BD40-B74E-07510C49E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6C0AE-105A-744E-A971-BE43C919689F}"/>
              </a:ext>
            </a:extLst>
          </p:cNvPr>
          <p:cNvSpPr>
            <a:spLocks noGrp="1"/>
          </p:cNvSpPr>
          <p:nvPr>
            <p:ph type="sldNum" sz="quarter" idx="12"/>
          </p:nvPr>
        </p:nvSpPr>
        <p:spPr/>
        <p:txBody>
          <a:bodyPr/>
          <a:lstStyle/>
          <a:p>
            <a:fld id="{8568CBB9-C3B4-1045-BDE1-31F0212AA9EF}" type="slidenum">
              <a:rPr lang="en-US" smtClean="0"/>
              <a:t>‹#›</a:t>
            </a:fld>
            <a:endParaRPr lang="en-US"/>
          </a:p>
        </p:txBody>
      </p:sp>
    </p:spTree>
    <p:extLst>
      <p:ext uri="{BB962C8B-B14F-4D97-AF65-F5344CB8AC3E}">
        <p14:creationId xmlns:p14="http://schemas.microsoft.com/office/powerpoint/2010/main" val="70342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5371-36A0-EA46-B7CD-C1DB53D9FC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078F7-12FB-3B4A-B1E1-8D82A94962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0977BD-4400-6A4A-947D-D93B4BECD3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AA984-C3E7-5341-89E5-3D8709FFDAB6}"/>
              </a:ext>
            </a:extLst>
          </p:cNvPr>
          <p:cNvSpPr>
            <a:spLocks noGrp="1"/>
          </p:cNvSpPr>
          <p:nvPr>
            <p:ph type="dt" sz="half" idx="10"/>
          </p:nvPr>
        </p:nvSpPr>
        <p:spPr/>
        <p:txBody>
          <a:bodyPr/>
          <a:lstStyle/>
          <a:p>
            <a:fld id="{88ADDFD3-E1B1-334C-835A-7F79B486B846}" type="datetimeFigureOut">
              <a:rPr lang="en-US" smtClean="0"/>
              <a:t>1/31/22</a:t>
            </a:fld>
            <a:endParaRPr lang="en-US"/>
          </a:p>
        </p:txBody>
      </p:sp>
      <p:sp>
        <p:nvSpPr>
          <p:cNvPr id="6" name="Footer Placeholder 5">
            <a:extLst>
              <a:ext uri="{FF2B5EF4-FFF2-40B4-BE49-F238E27FC236}">
                <a16:creationId xmlns:a16="http://schemas.microsoft.com/office/drawing/2014/main" id="{7BEE21CC-D75B-C846-AB27-4B86BBB66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9FD666-42E1-3E4E-8B4A-32437BDB1A93}"/>
              </a:ext>
            </a:extLst>
          </p:cNvPr>
          <p:cNvSpPr>
            <a:spLocks noGrp="1"/>
          </p:cNvSpPr>
          <p:nvPr>
            <p:ph type="sldNum" sz="quarter" idx="12"/>
          </p:nvPr>
        </p:nvSpPr>
        <p:spPr/>
        <p:txBody>
          <a:bodyPr/>
          <a:lstStyle/>
          <a:p>
            <a:fld id="{8568CBB9-C3B4-1045-BDE1-31F0212AA9EF}" type="slidenum">
              <a:rPr lang="en-US" smtClean="0"/>
              <a:t>‹#›</a:t>
            </a:fld>
            <a:endParaRPr lang="en-US"/>
          </a:p>
        </p:txBody>
      </p:sp>
    </p:spTree>
    <p:extLst>
      <p:ext uri="{BB962C8B-B14F-4D97-AF65-F5344CB8AC3E}">
        <p14:creationId xmlns:p14="http://schemas.microsoft.com/office/powerpoint/2010/main" val="11257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6897A-8344-5647-B90B-329D73F27D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7F6229-1FAD-4141-9501-871EACDD57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991091-9667-454F-87C7-F512265860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86CA29-0897-C147-BD25-4A87EEF31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2E026B-9336-AB40-82A8-20FED59E18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76F71-AE55-3C49-B8DF-EE1A821D69B4}"/>
              </a:ext>
            </a:extLst>
          </p:cNvPr>
          <p:cNvSpPr>
            <a:spLocks noGrp="1"/>
          </p:cNvSpPr>
          <p:nvPr>
            <p:ph type="dt" sz="half" idx="10"/>
          </p:nvPr>
        </p:nvSpPr>
        <p:spPr/>
        <p:txBody>
          <a:bodyPr/>
          <a:lstStyle/>
          <a:p>
            <a:fld id="{88ADDFD3-E1B1-334C-835A-7F79B486B846}" type="datetimeFigureOut">
              <a:rPr lang="en-US" smtClean="0"/>
              <a:t>1/31/22</a:t>
            </a:fld>
            <a:endParaRPr lang="en-US"/>
          </a:p>
        </p:txBody>
      </p:sp>
      <p:sp>
        <p:nvSpPr>
          <p:cNvPr id="8" name="Footer Placeholder 7">
            <a:extLst>
              <a:ext uri="{FF2B5EF4-FFF2-40B4-BE49-F238E27FC236}">
                <a16:creationId xmlns:a16="http://schemas.microsoft.com/office/drawing/2014/main" id="{162F794A-C232-3B46-9B88-EA74557B7E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BA1C4C-1788-E54E-B3B8-4D54BF70CEF1}"/>
              </a:ext>
            </a:extLst>
          </p:cNvPr>
          <p:cNvSpPr>
            <a:spLocks noGrp="1"/>
          </p:cNvSpPr>
          <p:nvPr>
            <p:ph type="sldNum" sz="quarter" idx="12"/>
          </p:nvPr>
        </p:nvSpPr>
        <p:spPr/>
        <p:txBody>
          <a:bodyPr/>
          <a:lstStyle/>
          <a:p>
            <a:fld id="{8568CBB9-C3B4-1045-BDE1-31F0212AA9EF}" type="slidenum">
              <a:rPr lang="en-US" smtClean="0"/>
              <a:t>‹#›</a:t>
            </a:fld>
            <a:endParaRPr lang="en-US"/>
          </a:p>
        </p:txBody>
      </p:sp>
    </p:spTree>
    <p:extLst>
      <p:ext uri="{BB962C8B-B14F-4D97-AF65-F5344CB8AC3E}">
        <p14:creationId xmlns:p14="http://schemas.microsoft.com/office/powerpoint/2010/main" val="2665217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6B5E-FB43-8446-A3E7-C58F6E552E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755AE3-13E2-4A44-96A0-5E489146B1E3}"/>
              </a:ext>
            </a:extLst>
          </p:cNvPr>
          <p:cNvSpPr>
            <a:spLocks noGrp="1"/>
          </p:cNvSpPr>
          <p:nvPr>
            <p:ph type="dt" sz="half" idx="10"/>
          </p:nvPr>
        </p:nvSpPr>
        <p:spPr/>
        <p:txBody>
          <a:bodyPr/>
          <a:lstStyle/>
          <a:p>
            <a:fld id="{88ADDFD3-E1B1-334C-835A-7F79B486B846}" type="datetimeFigureOut">
              <a:rPr lang="en-US" smtClean="0"/>
              <a:t>1/31/22</a:t>
            </a:fld>
            <a:endParaRPr lang="en-US"/>
          </a:p>
        </p:txBody>
      </p:sp>
      <p:sp>
        <p:nvSpPr>
          <p:cNvPr id="4" name="Footer Placeholder 3">
            <a:extLst>
              <a:ext uri="{FF2B5EF4-FFF2-40B4-BE49-F238E27FC236}">
                <a16:creationId xmlns:a16="http://schemas.microsoft.com/office/drawing/2014/main" id="{93897033-1761-BC4F-B090-27D982BA9E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0741C1-870A-ED48-9923-EC31C507562D}"/>
              </a:ext>
            </a:extLst>
          </p:cNvPr>
          <p:cNvSpPr>
            <a:spLocks noGrp="1"/>
          </p:cNvSpPr>
          <p:nvPr>
            <p:ph type="sldNum" sz="quarter" idx="12"/>
          </p:nvPr>
        </p:nvSpPr>
        <p:spPr/>
        <p:txBody>
          <a:bodyPr/>
          <a:lstStyle/>
          <a:p>
            <a:fld id="{8568CBB9-C3B4-1045-BDE1-31F0212AA9EF}" type="slidenum">
              <a:rPr lang="en-US" smtClean="0"/>
              <a:t>‹#›</a:t>
            </a:fld>
            <a:endParaRPr lang="en-US"/>
          </a:p>
        </p:txBody>
      </p:sp>
    </p:spTree>
    <p:extLst>
      <p:ext uri="{BB962C8B-B14F-4D97-AF65-F5344CB8AC3E}">
        <p14:creationId xmlns:p14="http://schemas.microsoft.com/office/powerpoint/2010/main" val="374739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7DCBB7-C47D-2E4A-8FC4-C8870955D55A}"/>
              </a:ext>
            </a:extLst>
          </p:cNvPr>
          <p:cNvSpPr>
            <a:spLocks noGrp="1"/>
          </p:cNvSpPr>
          <p:nvPr>
            <p:ph type="dt" sz="half" idx="10"/>
          </p:nvPr>
        </p:nvSpPr>
        <p:spPr/>
        <p:txBody>
          <a:bodyPr/>
          <a:lstStyle/>
          <a:p>
            <a:fld id="{88ADDFD3-E1B1-334C-835A-7F79B486B846}" type="datetimeFigureOut">
              <a:rPr lang="en-US" smtClean="0"/>
              <a:t>1/31/22</a:t>
            </a:fld>
            <a:endParaRPr lang="en-US"/>
          </a:p>
        </p:txBody>
      </p:sp>
      <p:sp>
        <p:nvSpPr>
          <p:cNvPr id="3" name="Footer Placeholder 2">
            <a:extLst>
              <a:ext uri="{FF2B5EF4-FFF2-40B4-BE49-F238E27FC236}">
                <a16:creationId xmlns:a16="http://schemas.microsoft.com/office/drawing/2014/main" id="{27A880BA-18D2-7744-BD8B-00050A2373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8D5739-9694-BE43-A607-35604503E8C5}"/>
              </a:ext>
            </a:extLst>
          </p:cNvPr>
          <p:cNvSpPr>
            <a:spLocks noGrp="1"/>
          </p:cNvSpPr>
          <p:nvPr>
            <p:ph type="sldNum" sz="quarter" idx="12"/>
          </p:nvPr>
        </p:nvSpPr>
        <p:spPr/>
        <p:txBody>
          <a:bodyPr/>
          <a:lstStyle/>
          <a:p>
            <a:fld id="{8568CBB9-C3B4-1045-BDE1-31F0212AA9EF}" type="slidenum">
              <a:rPr lang="en-US" smtClean="0"/>
              <a:t>‹#›</a:t>
            </a:fld>
            <a:endParaRPr lang="en-US"/>
          </a:p>
        </p:txBody>
      </p:sp>
    </p:spTree>
    <p:extLst>
      <p:ext uri="{BB962C8B-B14F-4D97-AF65-F5344CB8AC3E}">
        <p14:creationId xmlns:p14="http://schemas.microsoft.com/office/powerpoint/2010/main" val="358430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7EE9-58F8-344B-882F-62D4795C2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51FEDB-5671-F948-B41C-7878F3DF3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662CE-3EFF-F24C-AD86-03DE9D9CC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5584E-CB84-F445-9FFC-0238FDB5D89A}"/>
              </a:ext>
            </a:extLst>
          </p:cNvPr>
          <p:cNvSpPr>
            <a:spLocks noGrp="1"/>
          </p:cNvSpPr>
          <p:nvPr>
            <p:ph type="dt" sz="half" idx="10"/>
          </p:nvPr>
        </p:nvSpPr>
        <p:spPr/>
        <p:txBody>
          <a:bodyPr/>
          <a:lstStyle/>
          <a:p>
            <a:fld id="{88ADDFD3-E1B1-334C-835A-7F79B486B846}" type="datetimeFigureOut">
              <a:rPr lang="en-US" smtClean="0"/>
              <a:t>1/31/22</a:t>
            </a:fld>
            <a:endParaRPr lang="en-US"/>
          </a:p>
        </p:txBody>
      </p:sp>
      <p:sp>
        <p:nvSpPr>
          <p:cNvPr id="6" name="Footer Placeholder 5">
            <a:extLst>
              <a:ext uri="{FF2B5EF4-FFF2-40B4-BE49-F238E27FC236}">
                <a16:creationId xmlns:a16="http://schemas.microsoft.com/office/drawing/2014/main" id="{8498FE39-3ADC-FA42-A440-BBB2B487A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E68C5-EE49-8542-A888-4456039B34CD}"/>
              </a:ext>
            </a:extLst>
          </p:cNvPr>
          <p:cNvSpPr>
            <a:spLocks noGrp="1"/>
          </p:cNvSpPr>
          <p:nvPr>
            <p:ph type="sldNum" sz="quarter" idx="12"/>
          </p:nvPr>
        </p:nvSpPr>
        <p:spPr/>
        <p:txBody>
          <a:bodyPr/>
          <a:lstStyle/>
          <a:p>
            <a:fld id="{8568CBB9-C3B4-1045-BDE1-31F0212AA9EF}" type="slidenum">
              <a:rPr lang="en-US" smtClean="0"/>
              <a:t>‹#›</a:t>
            </a:fld>
            <a:endParaRPr lang="en-US"/>
          </a:p>
        </p:txBody>
      </p:sp>
    </p:spTree>
    <p:extLst>
      <p:ext uri="{BB962C8B-B14F-4D97-AF65-F5344CB8AC3E}">
        <p14:creationId xmlns:p14="http://schemas.microsoft.com/office/powerpoint/2010/main" val="3316533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C2FE-57FF-4D4C-B471-FA067AE22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11D10B-1740-204C-B4CA-7A282BA9FD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15E8-65F7-EC42-8744-80F901A06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6680C-3A5C-ED42-8177-AF0779C56CF3}"/>
              </a:ext>
            </a:extLst>
          </p:cNvPr>
          <p:cNvSpPr>
            <a:spLocks noGrp="1"/>
          </p:cNvSpPr>
          <p:nvPr>
            <p:ph type="dt" sz="half" idx="10"/>
          </p:nvPr>
        </p:nvSpPr>
        <p:spPr/>
        <p:txBody>
          <a:bodyPr/>
          <a:lstStyle/>
          <a:p>
            <a:fld id="{88ADDFD3-E1B1-334C-835A-7F79B486B846}" type="datetimeFigureOut">
              <a:rPr lang="en-US" smtClean="0"/>
              <a:t>1/31/22</a:t>
            </a:fld>
            <a:endParaRPr lang="en-US"/>
          </a:p>
        </p:txBody>
      </p:sp>
      <p:sp>
        <p:nvSpPr>
          <p:cNvPr id="6" name="Footer Placeholder 5">
            <a:extLst>
              <a:ext uri="{FF2B5EF4-FFF2-40B4-BE49-F238E27FC236}">
                <a16:creationId xmlns:a16="http://schemas.microsoft.com/office/drawing/2014/main" id="{00A91367-BDBA-F446-BA3C-34F448F08B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96B7D-4128-7340-B790-56FADD3567AA}"/>
              </a:ext>
            </a:extLst>
          </p:cNvPr>
          <p:cNvSpPr>
            <a:spLocks noGrp="1"/>
          </p:cNvSpPr>
          <p:nvPr>
            <p:ph type="sldNum" sz="quarter" idx="12"/>
          </p:nvPr>
        </p:nvSpPr>
        <p:spPr/>
        <p:txBody>
          <a:bodyPr/>
          <a:lstStyle/>
          <a:p>
            <a:fld id="{8568CBB9-C3B4-1045-BDE1-31F0212AA9EF}" type="slidenum">
              <a:rPr lang="en-US" smtClean="0"/>
              <a:t>‹#›</a:t>
            </a:fld>
            <a:endParaRPr lang="en-US"/>
          </a:p>
        </p:txBody>
      </p:sp>
    </p:spTree>
    <p:extLst>
      <p:ext uri="{BB962C8B-B14F-4D97-AF65-F5344CB8AC3E}">
        <p14:creationId xmlns:p14="http://schemas.microsoft.com/office/powerpoint/2010/main" val="52853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7E6262-4824-3F40-A6B0-D45DAD12A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94BD3-FFC5-7349-AF87-C4C34E535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96EBC-8659-9F46-B9FC-48DE78A706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DFD3-E1B1-334C-835A-7F79B486B846}" type="datetimeFigureOut">
              <a:rPr lang="en-US" smtClean="0"/>
              <a:t>1/31/22</a:t>
            </a:fld>
            <a:endParaRPr lang="en-US"/>
          </a:p>
        </p:txBody>
      </p:sp>
      <p:sp>
        <p:nvSpPr>
          <p:cNvPr id="5" name="Footer Placeholder 4">
            <a:extLst>
              <a:ext uri="{FF2B5EF4-FFF2-40B4-BE49-F238E27FC236}">
                <a16:creationId xmlns:a16="http://schemas.microsoft.com/office/drawing/2014/main" id="{DCE6F1E7-59E5-724C-9E61-8245AD6BE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ED79B0-A4D3-0741-9610-CE30044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8CBB9-C3B4-1045-BDE1-31F0212AA9EF}" type="slidenum">
              <a:rPr lang="en-US" smtClean="0"/>
              <a:t>‹#›</a:t>
            </a:fld>
            <a:endParaRPr lang="en-US"/>
          </a:p>
        </p:txBody>
      </p:sp>
    </p:spTree>
    <p:extLst>
      <p:ext uri="{BB962C8B-B14F-4D97-AF65-F5344CB8AC3E}">
        <p14:creationId xmlns:p14="http://schemas.microsoft.com/office/powerpoint/2010/main" val="460072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F728DB-A90E-BE4D-A2EC-824075A2A6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243" y="-1"/>
            <a:ext cx="12210243" cy="6858001"/>
          </a:xfrm>
          <a:prstGeom prst="rect">
            <a:avLst/>
          </a:prstGeom>
        </p:spPr>
      </p:pic>
      <p:sp>
        <p:nvSpPr>
          <p:cNvPr id="17" name="Google Shape;54;p13">
            <a:extLst>
              <a:ext uri="{FF2B5EF4-FFF2-40B4-BE49-F238E27FC236}">
                <a16:creationId xmlns:a16="http://schemas.microsoft.com/office/drawing/2014/main" id="{DDC47EA5-733C-774C-943D-084C144B4E86}"/>
              </a:ext>
            </a:extLst>
          </p:cNvPr>
          <p:cNvSpPr/>
          <p:nvPr/>
        </p:nvSpPr>
        <p:spPr>
          <a:xfrm rot="16200000" flipH="1">
            <a:off x="-71177" y="-1808745"/>
            <a:ext cx="6360284" cy="11021863"/>
          </a:xfrm>
          <a:prstGeom prst="rect">
            <a:avLst/>
          </a:prstGeom>
          <a:gradFill>
            <a:gsLst>
              <a:gs pos="0">
                <a:srgbClr val="000000"/>
              </a:gs>
              <a:gs pos="100000">
                <a:schemeClr val="tx1">
                  <a:alpha val="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7">
            <a:extLst>
              <a:ext uri="{FF2B5EF4-FFF2-40B4-BE49-F238E27FC236}">
                <a16:creationId xmlns:a16="http://schemas.microsoft.com/office/drawing/2014/main" id="{5F155DA4-400E-0047-ABA8-97D368806615}"/>
              </a:ext>
            </a:extLst>
          </p:cNvPr>
          <p:cNvPicPr>
            <a:picLocks noChangeAspect="1"/>
          </p:cNvPicPr>
          <p:nvPr/>
        </p:nvPicPr>
        <p:blipFill rotWithShape="1">
          <a:blip r:embed="rId3"/>
          <a:srcRect t="18935"/>
          <a:stretch/>
        </p:blipFill>
        <p:spPr>
          <a:xfrm>
            <a:off x="-7092" y="-1"/>
            <a:ext cx="12192000" cy="2939279"/>
          </a:xfrm>
          <a:prstGeom prst="rect">
            <a:avLst/>
          </a:prstGeom>
        </p:spPr>
      </p:pic>
      <p:pic>
        <p:nvPicPr>
          <p:cNvPr id="7" name="Picture 6">
            <a:extLst>
              <a:ext uri="{FF2B5EF4-FFF2-40B4-BE49-F238E27FC236}">
                <a16:creationId xmlns:a16="http://schemas.microsoft.com/office/drawing/2014/main" id="{B5207FB5-66F6-224A-979A-FC38EC88605C}"/>
              </a:ext>
            </a:extLst>
          </p:cNvPr>
          <p:cNvPicPr>
            <a:picLocks noChangeAspect="1"/>
          </p:cNvPicPr>
          <p:nvPr/>
        </p:nvPicPr>
        <p:blipFill>
          <a:blip r:embed="rId4"/>
          <a:srcRect/>
          <a:stretch/>
        </p:blipFill>
        <p:spPr>
          <a:xfrm>
            <a:off x="1086439" y="275783"/>
            <a:ext cx="3174313" cy="1325670"/>
          </a:xfrm>
          <a:prstGeom prst="rect">
            <a:avLst/>
          </a:prstGeom>
        </p:spPr>
      </p:pic>
      <p:cxnSp>
        <p:nvCxnSpPr>
          <p:cNvPr id="4" name="Straight Connector 3">
            <a:extLst>
              <a:ext uri="{FF2B5EF4-FFF2-40B4-BE49-F238E27FC236}">
                <a16:creationId xmlns:a16="http://schemas.microsoft.com/office/drawing/2014/main" id="{61F5F495-FE16-C64F-A6A8-E88B2563EFEF}"/>
              </a:ext>
            </a:extLst>
          </p:cNvPr>
          <p:cNvCxnSpPr>
            <a:cxnSpLocks/>
          </p:cNvCxnSpPr>
          <p:nvPr/>
        </p:nvCxnSpPr>
        <p:spPr>
          <a:xfrm>
            <a:off x="1066800" y="4865696"/>
            <a:ext cx="223864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Google Shape;55;p13">
            <a:extLst>
              <a:ext uri="{FF2B5EF4-FFF2-40B4-BE49-F238E27FC236}">
                <a16:creationId xmlns:a16="http://schemas.microsoft.com/office/drawing/2014/main" id="{7D2F35F1-DA94-864C-9210-CAA630E47EFA}"/>
              </a:ext>
            </a:extLst>
          </p:cNvPr>
          <p:cNvSpPr txBox="1">
            <a:spLocks noGrp="1"/>
          </p:cNvSpPr>
          <p:nvPr>
            <p:ph type="ctrTitle"/>
          </p:nvPr>
        </p:nvSpPr>
        <p:spPr>
          <a:xfrm>
            <a:off x="981313" y="1940386"/>
            <a:ext cx="8520600" cy="2271112"/>
          </a:xfrm>
          <a:prstGeom prst="rect">
            <a:avLst/>
          </a:prstGeom>
        </p:spPr>
        <p:txBody>
          <a:bodyPr spcFirstLastPara="1" wrap="square" lIns="91425" tIns="91425" rIns="91425" bIns="91425" anchor="b" anchorCtr="0">
            <a:noAutofit/>
          </a:bodyPr>
          <a:lstStyle/>
          <a:p>
            <a:pPr lvl="0" algn="l">
              <a:lnSpc>
                <a:spcPts val="4200"/>
              </a:lnSpc>
              <a:spcBef>
                <a:spcPts val="0"/>
              </a:spcBef>
              <a:buClr>
                <a:schemeClr val="dk1"/>
              </a:buClr>
              <a:buSzPts val="1100"/>
            </a:pPr>
            <a:r>
              <a:rPr lang="en" sz="4000" b="1" spc="50" dirty="0">
                <a:solidFill>
                  <a:schemeClr val="bg1"/>
                </a:solidFill>
                <a:latin typeface="Arial Narrow" panose="020B0604020202020204" pitchFamily="34" charset="0"/>
                <a:cs typeface="Arial Narrow" panose="020B0604020202020204" pitchFamily="34" charset="0"/>
              </a:rPr>
              <a:t>Waterways: </a:t>
            </a:r>
            <a:br>
              <a:rPr lang="en" sz="4000" b="1" spc="50" dirty="0">
                <a:solidFill>
                  <a:schemeClr val="bg1"/>
                </a:solidFill>
                <a:latin typeface="Arial Narrow" panose="020B0604020202020204" pitchFamily="34" charset="0"/>
                <a:cs typeface="Arial Narrow" panose="020B0604020202020204" pitchFamily="34" charset="0"/>
              </a:rPr>
            </a:br>
            <a:r>
              <a:rPr lang="en" sz="4000" b="1" spc="50" dirty="0">
                <a:solidFill>
                  <a:schemeClr val="bg1"/>
                </a:solidFill>
                <a:latin typeface="Arial Narrow" panose="020B0604020202020204" pitchFamily="34" charset="0"/>
                <a:cs typeface="Arial Narrow" panose="020B0604020202020204" pitchFamily="34" charset="0"/>
              </a:rPr>
              <a:t>Better for the Environment, </a:t>
            </a:r>
            <a:br>
              <a:rPr lang="en" sz="4000" b="1" spc="50" dirty="0">
                <a:solidFill>
                  <a:schemeClr val="bg1"/>
                </a:solidFill>
                <a:latin typeface="Arial Narrow" panose="020B0604020202020204" pitchFamily="34" charset="0"/>
                <a:cs typeface="Arial Narrow" panose="020B0604020202020204" pitchFamily="34" charset="0"/>
              </a:rPr>
            </a:br>
            <a:r>
              <a:rPr lang="en" sz="4000" b="1" spc="50" dirty="0">
                <a:solidFill>
                  <a:schemeClr val="bg1"/>
                </a:solidFill>
                <a:latin typeface="Arial Narrow" panose="020B0604020202020204" pitchFamily="34" charset="0"/>
                <a:cs typeface="Arial Narrow" panose="020B0604020202020204" pitchFamily="34" charset="0"/>
              </a:rPr>
              <a:t>Better for Communities</a:t>
            </a:r>
            <a:endParaRPr sz="4000" b="1" spc="50" dirty="0">
              <a:solidFill>
                <a:schemeClr val="bg1"/>
              </a:solidFill>
              <a:latin typeface="Arial Narrow" panose="020B0604020202020204" pitchFamily="34" charset="0"/>
              <a:cs typeface="Arial Narrow" panose="020B0604020202020204" pitchFamily="34" charset="0"/>
            </a:endParaRPr>
          </a:p>
        </p:txBody>
      </p:sp>
      <p:sp>
        <p:nvSpPr>
          <p:cNvPr id="2" name="TextBox 1">
            <a:extLst>
              <a:ext uri="{FF2B5EF4-FFF2-40B4-BE49-F238E27FC236}">
                <a16:creationId xmlns:a16="http://schemas.microsoft.com/office/drawing/2014/main" id="{42033467-C3AF-5A43-8F21-CE459E7C7309}"/>
              </a:ext>
            </a:extLst>
          </p:cNvPr>
          <p:cNvSpPr txBox="1"/>
          <p:nvPr/>
        </p:nvSpPr>
        <p:spPr>
          <a:xfrm>
            <a:off x="981313" y="4978273"/>
            <a:ext cx="5425440" cy="861774"/>
          </a:xfrm>
          <a:prstGeom prst="rect">
            <a:avLst/>
          </a:prstGeom>
          <a:noFill/>
        </p:spPr>
        <p:txBody>
          <a:bodyPr wrap="square" rtlCol="0">
            <a:spAutoFit/>
          </a:bodyPr>
          <a:lstStyle/>
          <a:p>
            <a:r>
              <a:rPr lang="en-US" sz="1050" b="1" dirty="0">
                <a:solidFill>
                  <a:schemeClr val="bg1"/>
                </a:solidFill>
                <a:latin typeface="Arial" panose="020B0604020202020204" pitchFamily="34" charset="0"/>
                <a:cs typeface="Arial" panose="020B0604020202020204" pitchFamily="34" charset="0"/>
              </a:rPr>
              <a:t>Highlights of  “A Modal Comparison of Domestic Freight Transportation Effects </a:t>
            </a:r>
            <a:br>
              <a:rPr lang="en-US" sz="1050" b="1" dirty="0">
                <a:solidFill>
                  <a:schemeClr val="bg1"/>
                </a:solidFill>
                <a:latin typeface="Arial" panose="020B0604020202020204" pitchFamily="34" charset="0"/>
                <a:cs typeface="Arial" panose="020B0604020202020204" pitchFamily="34" charset="0"/>
              </a:rPr>
            </a:br>
            <a:r>
              <a:rPr lang="en-US" sz="1050" b="1" dirty="0">
                <a:solidFill>
                  <a:schemeClr val="bg1"/>
                </a:solidFill>
                <a:latin typeface="Arial" panose="020B0604020202020204" pitchFamily="34" charset="0"/>
                <a:cs typeface="Arial" panose="020B0604020202020204" pitchFamily="34" charset="0"/>
              </a:rPr>
              <a:t>on the General Public: 2001-2019” | January 2022</a:t>
            </a:r>
          </a:p>
          <a:p>
            <a:endParaRPr lang="en-US" sz="1050" b="1"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A study by the Texas Transportation Institute, Center for Ports and Waterways</a:t>
            </a:r>
          </a:p>
          <a:p>
            <a:endParaRPr lang="en-US" sz="8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D1EFFBA-86D7-9346-9544-84CDE42D7D4A}"/>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7879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9DC235-6098-284D-BC2E-67E92C1825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801" b="4402"/>
          <a:stretch/>
        </p:blipFill>
        <p:spPr>
          <a:xfrm>
            <a:off x="0" y="0"/>
            <a:ext cx="12192000" cy="6858000"/>
          </a:xfrm>
          <a:prstGeom prst="rect">
            <a:avLst/>
          </a:prstGeom>
        </p:spPr>
      </p:pic>
      <p:sp>
        <p:nvSpPr>
          <p:cNvPr id="9" name="Google Shape;54;p13">
            <a:extLst>
              <a:ext uri="{FF2B5EF4-FFF2-40B4-BE49-F238E27FC236}">
                <a16:creationId xmlns:a16="http://schemas.microsoft.com/office/drawing/2014/main" id="{4ECA57DD-6E97-3343-8A91-62A7FB220B06}"/>
              </a:ext>
            </a:extLst>
          </p:cNvPr>
          <p:cNvSpPr/>
          <p:nvPr/>
        </p:nvSpPr>
        <p:spPr>
          <a:xfrm rot="16200000" flipH="1">
            <a:off x="2076565" y="-1939912"/>
            <a:ext cx="6721347" cy="10874477"/>
          </a:xfrm>
          <a:prstGeom prst="rect">
            <a:avLst/>
          </a:prstGeom>
          <a:gradFill>
            <a:gsLst>
              <a:gs pos="0">
                <a:srgbClr val="000000"/>
              </a:gs>
              <a:gs pos="100000">
                <a:schemeClr val="tx1">
                  <a:alpha val="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5C2E481F-7B83-FB45-AD77-24DAAB86B5E0}"/>
              </a:ext>
            </a:extLst>
          </p:cNvPr>
          <p:cNvPicPr>
            <a:picLocks noChangeAspect="1"/>
          </p:cNvPicPr>
          <p:nvPr/>
        </p:nvPicPr>
        <p:blipFill rotWithShape="1">
          <a:blip r:embed="rId4">
            <a:alphaModFix/>
          </a:blip>
          <a:srcRect t="32194"/>
          <a:stretch/>
        </p:blipFill>
        <p:spPr>
          <a:xfrm>
            <a:off x="0" y="0"/>
            <a:ext cx="12192000" cy="2458528"/>
          </a:xfrm>
          <a:prstGeom prst="rect">
            <a:avLst/>
          </a:prstGeom>
        </p:spPr>
      </p:pic>
      <p:pic>
        <p:nvPicPr>
          <p:cNvPr id="12" name="Picture 11">
            <a:extLst>
              <a:ext uri="{FF2B5EF4-FFF2-40B4-BE49-F238E27FC236}">
                <a16:creationId xmlns:a16="http://schemas.microsoft.com/office/drawing/2014/main" id="{C70ED8CF-B2E6-5C44-B494-E201BD0A56AC}"/>
              </a:ext>
            </a:extLst>
          </p:cNvPr>
          <p:cNvPicPr>
            <a:picLocks noChangeAspect="1"/>
          </p:cNvPicPr>
          <p:nvPr/>
        </p:nvPicPr>
        <p:blipFill rotWithShape="1">
          <a:blip r:embed="rId5"/>
          <a:srcRect b="41005"/>
          <a:stretch/>
        </p:blipFill>
        <p:spPr>
          <a:xfrm>
            <a:off x="0" y="5471917"/>
            <a:ext cx="12192000" cy="1386083"/>
          </a:xfrm>
          <a:prstGeom prst="rect">
            <a:avLst/>
          </a:prstGeom>
        </p:spPr>
      </p:pic>
      <p:sp>
        <p:nvSpPr>
          <p:cNvPr id="11" name="TextBox 10">
            <a:extLst>
              <a:ext uri="{FF2B5EF4-FFF2-40B4-BE49-F238E27FC236}">
                <a16:creationId xmlns:a16="http://schemas.microsoft.com/office/drawing/2014/main" id="{A751FB9D-9346-B447-A58F-21D0E49C3268}"/>
              </a:ext>
            </a:extLst>
          </p:cNvPr>
          <p:cNvSpPr txBox="1"/>
          <p:nvPr/>
        </p:nvSpPr>
        <p:spPr>
          <a:xfrm>
            <a:off x="990600" y="2579421"/>
            <a:ext cx="4277751" cy="1856342"/>
          </a:xfrm>
          <a:prstGeom prst="rect">
            <a:avLst/>
          </a:prstGeom>
          <a:noFill/>
        </p:spPr>
        <p:txBody>
          <a:bodyPr wrap="square" rtlCol="0">
            <a:spAutoFit/>
          </a:bodyPr>
          <a:lstStyle/>
          <a:p>
            <a:pPr>
              <a:lnSpc>
                <a:spcPts val="2800"/>
              </a:lnSpc>
            </a:pPr>
            <a:r>
              <a:rPr lang="en-US" sz="2000" dirty="0">
                <a:solidFill>
                  <a:schemeClr val="bg1"/>
                </a:solidFill>
                <a:latin typeface="Arial" panose="020B0604020202020204" pitchFamily="34" charset="0"/>
                <a:cs typeface="Arial" panose="020B0604020202020204" pitchFamily="34" charset="0"/>
              </a:rPr>
              <a:t>Our inland waterways move more than half a billion tons (2019), saving $7-9 billion in transportation costs to the nation compared to truck or rail.</a:t>
            </a:r>
          </a:p>
        </p:txBody>
      </p:sp>
      <p:sp>
        <p:nvSpPr>
          <p:cNvPr id="2" name="TextBox 1">
            <a:extLst>
              <a:ext uri="{FF2B5EF4-FFF2-40B4-BE49-F238E27FC236}">
                <a16:creationId xmlns:a16="http://schemas.microsoft.com/office/drawing/2014/main" id="{639BB9B7-F523-5C43-9912-E9F361BFD277}"/>
              </a:ext>
            </a:extLst>
          </p:cNvPr>
          <p:cNvSpPr txBox="1"/>
          <p:nvPr/>
        </p:nvSpPr>
        <p:spPr>
          <a:xfrm>
            <a:off x="969817" y="342133"/>
            <a:ext cx="6437979" cy="1261884"/>
          </a:xfrm>
          <a:prstGeom prst="rect">
            <a:avLst/>
          </a:prstGeom>
          <a:noFill/>
        </p:spPr>
        <p:txBody>
          <a:bodyPr wrap="square" rtlCol="0">
            <a:spAutoFit/>
          </a:bodyPr>
          <a:lstStyle/>
          <a:p>
            <a:r>
              <a:rPr lang="en-US" sz="3800" b="1" dirty="0">
                <a:solidFill>
                  <a:schemeClr val="bg1"/>
                </a:solidFill>
                <a:latin typeface="Arial Narrow" panose="020B0604020202020204" pitchFamily="34" charset="0"/>
                <a:cs typeface="Arial Narrow" panose="020B0604020202020204" pitchFamily="34" charset="0"/>
              </a:rPr>
              <a:t>502 Million Tons of Freight Worth More Than $134.1 Billion</a:t>
            </a:r>
          </a:p>
        </p:txBody>
      </p:sp>
      <p:sp>
        <p:nvSpPr>
          <p:cNvPr id="13" name="TextBox 12">
            <a:extLst>
              <a:ext uri="{FF2B5EF4-FFF2-40B4-BE49-F238E27FC236}">
                <a16:creationId xmlns:a16="http://schemas.microsoft.com/office/drawing/2014/main" id="{77A17619-2E96-6245-9E1A-D0D93886166F}"/>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pic>
        <p:nvPicPr>
          <p:cNvPr id="15" name="Picture 14">
            <a:extLst>
              <a:ext uri="{FF2B5EF4-FFF2-40B4-BE49-F238E27FC236}">
                <a16:creationId xmlns:a16="http://schemas.microsoft.com/office/drawing/2014/main" id="{88506AF6-430E-C445-9DEC-6C17AE3A6331}"/>
              </a:ext>
            </a:extLst>
          </p:cNvPr>
          <p:cNvPicPr>
            <a:picLocks noChangeAspect="1"/>
          </p:cNvPicPr>
          <p:nvPr/>
        </p:nvPicPr>
        <p:blipFill>
          <a:blip r:embed="rId6"/>
          <a:stretch>
            <a:fillRect/>
          </a:stretch>
        </p:blipFill>
        <p:spPr>
          <a:xfrm>
            <a:off x="8926606" y="5925003"/>
            <a:ext cx="1631900" cy="687116"/>
          </a:xfrm>
          <a:prstGeom prst="rect">
            <a:avLst/>
          </a:prstGeom>
        </p:spPr>
      </p:pic>
    </p:spTree>
    <p:extLst>
      <p:ext uri="{BB962C8B-B14F-4D97-AF65-F5344CB8AC3E}">
        <p14:creationId xmlns:p14="http://schemas.microsoft.com/office/powerpoint/2010/main" val="177175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228BB55-C3F2-C54F-8011-7C197D5134CD}"/>
              </a:ext>
            </a:extLst>
          </p:cNvPr>
          <p:cNvPicPr>
            <a:picLocks noChangeAspect="1"/>
          </p:cNvPicPr>
          <p:nvPr/>
        </p:nvPicPr>
        <p:blipFill rotWithShape="1">
          <a:blip r:embed="rId2"/>
          <a:srcRect t="2409"/>
          <a:stretch/>
        </p:blipFill>
        <p:spPr>
          <a:xfrm>
            <a:off x="6507846" y="0"/>
            <a:ext cx="4693553" cy="6285791"/>
          </a:xfrm>
          <a:prstGeom prst="rect">
            <a:avLst/>
          </a:prstGeom>
        </p:spPr>
      </p:pic>
      <p:pic>
        <p:nvPicPr>
          <p:cNvPr id="16" name="Picture 15">
            <a:extLst>
              <a:ext uri="{FF2B5EF4-FFF2-40B4-BE49-F238E27FC236}">
                <a16:creationId xmlns:a16="http://schemas.microsoft.com/office/drawing/2014/main" id="{57DDE7B6-FA63-F446-BEA4-AD0A2EAED37C}"/>
              </a:ext>
            </a:extLst>
          </p:cNvPr>
          <p:cNvPicPr>
            <a:picLocks noChangeAspect="1"/>
          </p:cNvPicPr>
          <p:nvPr/>
        </p:nvPicPr>
        <p:blipFill rotWithShape="1">
          <a:blip r:embed="rId3"/>
          <a:srcRect b="41005"/>
          <a:stretch/>
        </p:blipFill>
        <p:spPr>
          <a:xfrm>
            <a:off x="0" y="5471917"/>
            <a:ext cx="12192000" cy="1386083"/>
          </a:xfrm>
          <a:prstGeom prst="rect">
            <a:avLst/>
          </a:prstGeom>
        </p:spPr>
      </p:pic>
      <p:sp>
        <p:nvSpPr>
          <p:cNvPr id="11" name="TextBox 10">
            <a:extLst>
              <a:ext uri="{FF2B5EF4-FFF2-40B4-BE49-F238E27FC236}">
                <a16:creationId xmlns:a16="http://schemas.microsoft.com/office/drawing/2014/main" id="{A751FB9D-9346-B447-A58F-21D0E49C3268}"/>
              </a:ext>
            </a:extLst>
          </p:cNvPr>
          <p:cNvSpPr txBox="1"/>
          <p:nvPr/>
        </p:nvSpPr>
        <p:spPr>
          <a:xfrm>
            <a:off x="990599" y="2963694"/>
            <a:ext cx="5105401" cy="1293175"/>
          </a:xfrm>
          <a:prstGeom prst="rect">
            <a:avLst/>
          </a:prstGeom>
          <a:noFill/>
        </p:spPr>
        <p:txBody>
          <a:bodyPr wrap="square" rtlCol="0">
            <a:spAutoFit/>
          </a:bodyPr>
          <a:lstStyle/>
          <a:p>
            <a:pPr>
              <a:lnSpc>
                <a:spcPts val="2400"/>
              </a:lnSpc>
            </a:pPr>
            <a:r>
              <a:rPr lang="en-US" sz="1600" dirty="0">
                <a:solidFill>
                  <a:srgbClr val="003F64"/>
                </a:solidFill>
                <a:latin typeface="Arial" panose="020B0604020202020204" pitchFamily="34" charset="0"/>
                <a:cs typeface="Arial" panose="020B0604020202020204" pitchFamily="34" charset="0"/>
              </a:rPr>
              <a:t>Waterways transport more than 60% of the nation’s grain exports, about 22% of domestic petroleum and petroleum products, and 20% of the coal used in electricity generation. </a:t>
            </a:r>
          </a:p>
        </p:txBody>
      </p:sp>
      <p:sp>
        <p:nvSpPr>
          <p:cNvPr id="12" name="TextBox 11">
            <a:extLst>
              <a:ext uri="{FF2B5EF4-FFF2-40B4-BE49-F238E27FC236}">
                <a16:creationId xmlns:a16="http://schemas.microsoft.com/office/drawing/2014/main" id="{B05E7F3D-4EE5-1A47-AD7D-90B1321284DB}"/>
              </a:ext>
            </a:extLst>
          </p:cNvPr>
          <p:cNvSpPr txBox="1"/>
          <p:nvPr/>
        </p:nvSpPr>
        <p:spPr>
          <a:xfrm>
            <a:off x="990600" y="4253895"/>
            <a:ext cx="5080000" cy="1989904"/>
          </a:xfrm>
          <a:prstGeom prst="rect">
            <a:avLst/>
          </a:prstGeom>
          <a:noFill/>
        </p:spPr>
        <p:txBody>
          <a:bodyPr wrap="square" numCol="2" rtlCol="0">
            <a:spAutoFit/>
          </a:bodyPr>
          <a:lstStyle/>
          <a:p>
            <a:pPr>
              <a:lnSpc>
                <a:spcPts val="2460"/>
              </a:lnSpc>
            </a:pPr>
            <a:r>
              <a:rPr lang="en-US" sz="1600" dirty="0">
                <a:solidFill>
                  <a:srgbClr val="003F64"/>
                </a:solidFill>
                <a:latin typeface="Arial" panose="020B0604020202020204" pitchFamily="34" charset="0"/>
                <a:cs typeface="Arial" panose="020B0604020202020204" pitchFamily="34" charset="0"/>
              </a:rPr>
              <a:t>• Grain</a:t>
            </a:r>
          </a:p>
          <a:p>
            <a:pPr>
              <a:lnSpc>
                <a:spcPts val="2460"/>
              </a:lnSpc>
            </a:pPr>
            <a:r>
              <a:rPr lang="en-US" sz="1600" dirty="0">
                <a:solidFill>
                  <a:srgbClr val="003F64"/>
                </a:solidFill>
                <a:latin typeface="Arial" panose="020B0604020202020204" pitchFamily="34" charset="0"/>
                <a:cs typeface="Arial" panose="020B0604020202020204" pitchFamily="34" charset="0"/>
              </a:rPr>
              <a:t>• Petroleum</a:t>
            </a:r>
          </a:p>
          <a:p>
            <a:pPr>
              <a:lnSpc>
                <a:spcPts val="2460"/>
              </a:lnSpc>
            </a:pPr>
            <a:r>
              <a:rPr lang="en-US" sz="1600" dirty="0">
                <a:solidFill>
                  <a:srgbClr val="003F64"/>
                </a:solidFill>
                <a:latin typeface="Arial" panose="020B0604020202020204" pitchFamily="34" charset="0"/>
                <a:cs typeface="Arial" panose="020B0604020202020204" pitchFamily="34" charset="0"/>
              </a:rPr>
              <a:t>• Project Cargoes</a:t>
            </a:r>
          </a:p>
          <a:p>
            <a:pPr>
              <a:lnSpc>
                <a:spcPts val="2460"/>
              </a:lnSpc>
            </a:pPr>
            <a:r>
              <a:rPr lang="en-US" sz="1600" dirty="0">
                <a:solidFill>
                  <a:srgbClr val="003F64"/>
                </a:solidFill>
                <a:latin typeface="Arial" panose="020B0604020202020204" pitchFamily="34" charset="0"/>
                <a:cs typeface="Arial" panose="020B0604020202020204" pitchFamily="34" charset="0"/>
              </a:rPr>
              <a:t>• Iron &amp; Steel</a:t>
            </a:r>
          </a:p>
          <a:p>
            <a:pPr>
              <a:lnSpc>
                <a:spcPts val="2460"/>
              </a:lnSpc>
            </a:pPr>
            <a:endParaRPr lang="en-US" sz="1600" dirty="0">
              <a:solidFill>
                <a:srgbClr val="003F64"/>
              </a:solidFill>
              <a:latin typeface="Arial" panose="020B0604020202020204" pitchFamily="34" charset="0"/>
              <a:cs typeface="Arial" panose="020B0604020202020204" pitchFamily="34" charset="0"/>
            </a:endParaRPr>
          </a:p>
          <a:p>
            <a:pPr>
              <a:lnSpc>
                <a:spcPts val="2460"/>
              </a:lnSpc>
            </a:pPr>
            <a:endParaRPr lang="en-US" sz="1600" dirty="0">
              <a:solidFill>
                <a:srgbClr val="003F64"/>
              </a:solidFill>
              <a:latin typeface="Arial" panose="020B0604020202020204" pitchFamily="34" charset="0"/>
              <a:cs typeface="Arial" panose="020B0604020202020204" pitchFamily="34" charset="0"/>
            </a:endParaRPr>
          </a:p>
          <a:p>
            <a:pPr>
              <a:lnSpc>
                <a:spcPts val="2460"/>
              </a:lnSpc>
            </a:pPr>
            <a:r>
              <a:rPr lang="en-US" sz="1600" dirty="0">
                <a:solidFill>
                  <a:srgbClr val="003F64"/>
                </a:solidFill>
                <a:latin typeface="Arial" panose="020B0604020202020204" pitchFamily="34" charset="0"/>
                <a:cs typeface="Arial" panose="020B0604020202020204" pitchFamily="34" charset="0"/>
              </a:rPr>
              <a:t>• Intermodal Containers</a:t>
            </a:r>
          </a:p>
          <a:p>
            <a:pPr>
              <a:lnSpc>
                <a:spcPts val="2460"/>
              </a:lnSpc>
            </a:pPr>
            <a:r>
              <a:rPr lang="en-US" sz="1600" dirty="0">
                <a:solidFill>
                  <a:srgbClr val="003F64"/>
                </a:solidFill>
                <a:latin typeface="Arial" panose="020B0604020202020204" pitchFamily="34" charset="0"/>
                <a:cs typeface="Arial" panose="020B0604020202020204" pitchFamily="34" charset="0"/>
              </a:rPr>
              <a:t>• Chemicals</a:t>
            </a:r>
          </a:p>
          <a:p>
            <a:pPr>
              <a:lnSpc>
                <a:spcPts val="2460"/>
              </a:lnSpc>
            </a:pPr>
            <a:r>
              <a:rPr lang="en-US" sz="1600" dirty="0">
                <a:solidFill>
                  <a:srgbClr val="003F64"/>
                </a:solidFill>
                <a:latin typeface="Arial" panose="020B0604020202020204" pitchFamily="34" charset="0"/>
                <a:cs typeface="Arial" panose="020B0604020202020204" pitchFamily="34" charset="0"/>
              </a:rPr>
              <a:t>• Coal</a:t>
            </a:r>
          </a:p>
          <a:p>
            <a:pPr>
              <a:lnSpc>
                <a:spcPts val="2460"/>
              </a:lnSpc>
            </a:pPr>
            <a:r>
              <a:rPr lang="en-US" sz="1600" dirty="0">
                <a:solidFill>
                  <a:srgbClr val="003F64"/>
                </a:solidFill>
                <a:latin typeface="Arial" panose="020B0604020202020204" pitchFamily="34" charset="0"/>
                <a:cs typeface="Arial" panose="020B0604020202020204" pitchFamily="34" charset="0"/>
              </a:rPr>
              <a:t>• Aggregates</a:t>
            </a:r>
          </a:p>
          <a:p>
            <a:pPr>
              <a:lnSpc>
                <a:spcPts val="2460"/>
              </a:lnSpc>
            </a:pP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9087041-09A6-C745-A05D-4F8214816E06}"/>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pic>
        <p:nvPicPr>
          <p:cNvPr id="17" name="Picture 16">
            <a:extLst>
              <a:ext uri="{FF2B5EF4-FFF2-40B4-BE49-F238E27FC236}">
                <a16:creationId xmlns:a16="http://schemas.microsoft.com/office/drawing/2014/main" id="{07C9E398-65F6-BF4E-9323-768294DB6619}"/>
              </a:ext>
            </a:extLst>
          </p:cNvPr>
          <p:cNvPicPr>
            <a:picLocks noChangeAspect="1"/>
          </p:cNvPicPr>
          <p:nvPr/>
        </p:nvPicPr>
        <p:blipFill>
          <a:blip r:embed="rId4"/>
          <a:stretch>
            <a:fillRect/>
          </a:stretch>
        </p:blipFill>
        <p:spPr>
          <a:xfrm>
            <a:off x="8926606" y="5925003"/>
            <a:ext cx="1631900" cy="687116"/>
          </a:xfrm>
          <a:prstGeom prst="rect">
            <a:avLst/>
          </a:prstGeom>
        </p:spPr>
      </p:pic>
      <p:sp>
        <p:nvSpPr>
          <p:cNvPr id="21" name="TextBox 20">
            <a:extLst>
              <a:ext uri="{FF2B5EF4-FFF2-40B4-BE49-F238E27FC236}">
                <a16:creationId xmlns:a16="http://schemas.microsoft.com/office/drawing/2014/main" id="{2D4AD8ED-59E2-5A45-B7CD-B45851F3CD25}"/>
              </a:ext>
            </a:extLst>
          </p:cNvPr>
          <p:cNvSpPr txBox="1"/>
          <p:nvPr/>
        </p:nvSpPr>
        <p:spPr>
          <a:xfrm>
            <a:off x="972844" y="1973467"/>
            <a:ext cx="5333066" cy="954107"/>
          </a:xfrm>
          <a:prstGeom prst="rect">
            <a:avLst/>
          </a:prstGeom>
          <a:noFill/>
        </p:spPr>
        <p:txBody>
          <a:bodyPr wrap="square" rtlCol="0">
            <a:spAutoFit/>
          </a:bodyPr>
          <a:lstStyle/>
          <a:p>
            <a:r>
              <a:rPr lang="en-US" sz="2800" b="1" dirty="0">
                <a:solidFill>
                  <a:srgbClr val="009EA5"/>
                </a:solidFill>
                <a:latin typeface="Arial Narrow" panose="020B0604020202020204" pitchFamily="34" charset="0"/>
                <a:cs typeface="Arial Narrow" panose="020B0604020202020204" pitchFamily="34" charset="0"/>
              </a:rPr>
              <a:t>Carrying Capacity of Barges Far Outpaces Rail &amp; Trucks</a:t>
            </a:r>
            <a:endParaRPr lang="en-US" dirty="0">
              <a:solidFill>
                <a:srgbClr val="009EA5"/>
              </a:solidFill>
            </a:endParaRPr>
          </a:p>
        </p:txBody>
      </p:sp>
      <p:pic>
        <p:nvPicPr>
          <p:cNvPr id="15" name="Picture 14">
            <a:extLst>
              <a:ext uri="{FF2B5EF4-FFF2-40B4-BE49-F238E27FC236}">
                <a16:creationId xmlns:a16="http://schemas.microsoft.com/office/drawing/2014/main" id="{E982AEAF-B922-9C44-B3CE-8F995CCAD058}"/>
              </a:ext>
            </a:extLst>
          </p:cNvPr>
          <p:cNvPicPr>
            <a:picLocks noChangeAspect="1"/>
          </p:cNvPicPr>
          <p:nvPr/>
        </p:nvPicPr>
        <p:blipFill rotWithShape="1">
          <a:blip r:embed="rId5"/>
          <a:srcRect t="34619"/>
          <a:stretch/>
        </p:blipFill>
        <p:spPr>
          <a:xfrm>
            <a:off x="0" y="0"/>
            <a:ext cx="12192000" cy="2370600"/>
          </a:xfrm>
          <a:prstGeom prst="rect">
            <a:avLst/>
          </a:prstGeom>
        </p:spPr>
      </p:pic>
    </p:spTree>
    <p:extLst>
      <p:ext uri="{BB962C8B-B14F-4D97-AF65-F5344CB8AC3E}">
        <p14:creationId xmlns:p14="http://schemas.microsoft.com/office/powerpoint/2010/main" val="284946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8F3007-5979-9643-8FD3-36B7DFF4BD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831" y="-1"/>
            <a:ext cx="12217831" cy="6858001"/>
          </a:xfrm>
          <a:prstGeom prst="rect">
            <a:avLst/>
          </a:prstGeom>
        </p:spPr>
      </p:pic>
      <p:sp>
        <p:nvSpPr>
          <p:cNvPr id="6" name="Google Shape;54;p13">
            <a:extLst>
              <a:ext uri="{FF2B5EF4-FFF2-40B4-BE49-F238E27FC236}">
                <a16:creationId xmlns:a16="http://schemas.microsoft.com/office/drawing/2014/main" id="{0151A039-5044-AF4A-B9E4-873AECFC5236}"/>
              </a:ext>
            </a:extLst>
          </p:cNvPr>
          <p:cNvSpPr/>
          <p:nvPr/>
        </p:nvSpPr>
        <p:spPr>
          <a:xfrm rot="16200000" flipH="1">
            <a:off x="-14082" y="-482854"/>
            <a:ext cx="6858003" cy="7823712"/>
          </a:xfrm>
          <a:prstGeom prst="rect">
            <a:avLst/>
          </a:prstGeom>
          <a:gradFill>
            <a:gsLst>
              <a:gs pos="0">
                <a:srgbClr val="000000"/>
              </a:gs>
              <a:gs pos="100000">
                <a:schemeClr val="tx1">
                  <a:alpha val="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a:extLst>
              <a:ext uri="{FF2B5EF4-FFF2-40B4-BE49-F238E27FC236}">
                <a16:creationId xmlns:a16="http://schemas.microsoft.com/office/drawing/2014/main" id="{5B2F1630-E5AC-0A44-AA36-2D408F9C5E17}"/>
              </a:ext>
            </a:extLst>
          </p:cNvPr>
          <p:cNvPicPr>
            <a:picLocks noChangeAspect="1"/>
          </p:cNvPicPr>
          <p:nvPr/>
        </p:nvPicPr>
        <p:blipFill rotWithShape="1">
          <a:blip r:embed="rId4">
            <a:alphaModFix/>
          </a:blip>
          <a:srcRect t="32194"/>
          <a:stretch/>
        </p:blipFill>
        <p:spPr>
          <a:xfrm>
            <a:off x="0" y="-2"/>
            <a:ext cx="12192000" cy="2458529"/>
          </a:xfrm>
          <a:prstGeom prst="rect">
            <a:avLst/>
          </a:prstGeom>
        </p:spPr>
      </p:pic>
      <p:pic>
        <p:nvPicPr>
          <p:cNvPr id="7" name="Picture 6">
            <a:extLst>
              <a:ext uri="{FF2B5EF4-FFF2-40B4-BE49-F238E27FC236}">
                <a16:creationId xmlns:a16="http://schemas.microsoft.com/office/drawing/2014/main" id="{37F508C2-9ED4-0441-AC3E-D2EC4A56DA7F}"/>
              </a:ext>
            </a:extLst>
          </p:cNvPr>
          <p:cNvPicPr>
            <a:picLocks noChangeAspect="1"/>
          </p:cNvPicPr>
          <p:nvPr/>
        </p:nvPicPr>
        <p:blipFill rotWithShape="1">
          <a:blip r:embed="rId5"/>
          <a:srcRect b="41005"/>
          <a:stretch/>
        </p:blipFill>
        <p:spPr>
          <a:xfrm>
            <a:off x="0" y="5471917"/>
            <a:ext cx="12192000" cy="1386083"/>
          </a:xfrm>
          <a:prstGeom prst="rect">
            <a:avLst/>
          </a:prstGeom>
        </p:spPr>
      </p:pic>
      <p:sp>
        <p:nvSpPr>
          <p:cNvPr id="11" name="TextBox 10">
            <a:extLst>
              <a:ext uri="{FF2B5EF4-FFF2-40B4-BE49-F238E27FC236}">
                <a16:creationId xmlns:a16="http://schemas.microsoft.com/office/drawing/2014/main" id="{A751FB9D-9346-B447-A58F-21D0E49C3268}"/>
              </a:ext>
            </a:extLst>
          </p:cNvPr>
          <p:cNvSpPr txBox="1"/>
          <p:nvPr/>
        </p:nvSpPr>
        <p:spPr>
          <a:xfrm>
            <a:off x="981974" y="2588047"/>
            <a:ext cx="4145611" cy="2215350"/>
          </a:xfrm>
          <a:prstGeom prst="rect">
            <a:avLst/>
          </a:prstGeom>
          <a:noFill/>
        </p:spPr>
        <p:txBody>
          <a:bodyPr wrap="square" rtlCol="0">
            <a:spAutoFit/>
          </a:bodyPr>
          <a:lstStyle/>
          <a:p>
            <a:pPr>
              <a:lnSpc>
                <a:spcPts val="2800"/>
              </a:lnSpc>
            </a:pPr>
            <a:r>
              <a:rPr lang="en-US" sz="2000" dirty="0">
                <a:solidFill>
                  <a:schemeClr val="bg1"/>
                </a:solidFill>
                <a:latin typeface="Arial" panose="020B0604020202020204" pitchFamily="34" charset="0"/>
                <a:cs typeface="Arial" panose="020B0604020202020204" pitchFamily="34" charset="0"/>
              </a:rPr>
              <a:t>From reducing air pollution to lowering the number of transportation-related injuries and fatalities, inland waterways transport helps to protect people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and their environment.</a:t>
            </a:r>
          </a:p>
        </p:txBody>
      </p:sp>
      <p:sp>
        <p:nvSpPr>
          <p:cNvPr id="2" name="TextBox 1">
            <a:extLst>
              <a:ext uri="{FF2B5EF4-FFF2-40B4-BE49-F238E27FC236}">
                <a16:creationId xmlns:a16="http://schemas.microsoft.com/office/drawing/2014/main" id="{639BB9B7-F523-5C43-9912-E9F361BFD277}"/>
              </a:ext>
            </a:extLst>
          </p:cNvPr>
          <p:cNvSpPr txBox="1"/>
          <p:nvPr/>
        </p:nvSpPr>
        <p:spPr>
          <a:xfrm>
            <a:off x="969818" y="337267"/>
            <a:ext cx="3843722" cy="1200329"/>
          </a:xfrm>
          <a:prstGeom prst="rect">
            <a:avLst/>
          </a:prstGeom>
          <a:noFill/>
        </p:spPr>
        <p:txBody>
          <a:bodyPr wrap="square" rtlCol="0">
            <a:spAutoFit/>
          </a:bodyPr>
          <a:lstStyle/>
          <a:p>
            <a:r>
              <a:rPr lang="en-US" sz="3600" b="1" dirty="0">
                <a:solidFill>
                  <a:schemeClr val="bg1"/>
                </a:solidFill>
                <a:latin typeface="Arial Narrow" panose="020B0604020202020204" pitchFamily="34" charset="0"/>
                <a:cs typeface="Arial Narrow" panose="020B0604020202020204" pitchFamily="34" charset="0"/>
              </a:rPr>
              <a:t>The Safest Mode for Communities </a:t>
            </a:r>
          </a:p>
        </p:txBody>
      </p:sp>
      <p:sp>
        <p:nvSpPr>
          <p:cNvPr id="8" name="TextBox 7">
            <a:extLst>
              <a:ext uri="{FF2B5EF4-FFF2-40B4-BE49-F238E27FC236}">
                <a16:creationId xmlns:a16="http://schemas.microsoft.com/office/drawing/2014/main" id="{E742B04B-A4E5-5E48-9CB4-5A1A970D9A1B}"/>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pic>
        <p:nvPicPr>
          <p:cNvPr id="10" name="Picture 9">
            <a:extLst>
              <a:ext uri="{FF2B5EF4-FFF2-40B4-BE49-F238E27FC236}">
                <a16:creationId xmlns:a16="http://schemas.microsoft.com/office/drawing/2014/main" id="{6EB8E214-03A9-3347-8DAE-208002917870}"/>
              </a:ext>
            </a:extLst>
          </p:cNvPr>
          <p:cNvPicPr>
            <a:picLocks noChangeAspect="1"/>
          </p:cNvPicPr>
          <p:nvPr/>
        </p:nvPicPr>
        <p:blipFill>
          <a:blip r:embed="rId6"/>
          <a:stretch>
            <a:fillRect/>
          </a:stretch>
        </p:blipFill>
        <p:spPr>
          <a:xfrm>
            <a:off x="8926606" y="5925003"/>
            <a:ext cx="1631900" cy="687116"/>
          </a:xfrm>
          <a:prstGeom prst="rect">
            <a:avLst/>
          </a:prstGeom>
        </p:spPr>
      </p:pic>
    </p:spTree>
    <p:extLst>
      <p:ext uri="{BB962C8B-B14F-4D97-AF65-F5344CB8AC3E}">
        <p14:creationId xmlns:p14="http://schemas.microsoft.com/office/powerpoint/2010/main" val="1151168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382D50-8D95-844C-9784-FF605B485389}"/>
              </a:ext>
            </a:extLst>
          </p:cNvPr>
          <p:cNvPicPr>
            <a:picLocks noChangeAspect="1"/>
          </p:cNvPicPr>
          <p:nvPr/>
        </p:nvPicPr>
        <p:blipFill rotWithShape="1">
          <a:blip r:embed="rId2"/>
          <a:srcRect t="34619"/>
          <a:stretch/>
        </p:blipFill>
        <p:spPr>
          <a:xfrm>
            <a:off x="0" y="0"/>
            <a:ext cx="12192000" cy="2370600"/>
          </a:xfrm>
          <a:prstGeom prst="rect">
            <a:avLst/>
          </a:prstGeom>
        </p:spPr>
      </p:pic>
      <p:pic>
        <p:nvPicPr>
          <p:cNvPr id="16" name="Picture 15">
            <a:extLst>
              <a:ext uri="{FF2B5EF4-FFF2-40B4-BE49-F238E27FC236}">
                <a16:creationId xmlns:a16="http://schemas.microsoft.com/office/drawing/2014/main" id="{57DDE7B6-FA63-F446-BEA4-AD0A2EAED37C}"/>
              </a:ext>
            </a:extLst>
          </p:cNvPr>
          <p:cNvPicPr>
            <a:picLocks noChangeAspect="1"/>
          </p:cNvPicPr>
          <p:nvPr/>
        </p:nvPicPr>
        <p:blipFill rotWithShape="1">
          <a:blip r:embed="rId3"/>
          <a:srcRect b="41005"/>
          <a:stretch/>
        </p:blipFill>
        <p:spPr>
          <a:xfrm>
            <a:off x="0" y="5471917"/>
            <a:ext cx="12192000" cy="1386083"/>
          </a:xfrm>
          <a:prstGeom prst="rect">
            <a:avLst/>
          </a:prstGeom>
        </p:spPr>
      </p:pic>
      <p:sp>
        <p:nvSpPr>
          <p:cNvPr id="14" name="TextBox 13">
            <a:extLst>
              <a:ext uri="{FF2B5EF4-FFF2-40B4-BE49-F238E27FC236}">
                <a16:creationId xmlns:a16="http://schemas.microsoft.com/office/drawing/2014/main" id="{39087041-09A6-C745-A05D-4F8214816E06}"/>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pic>
        <p:nvPicPr>
          <p:cNvPr id="17" name="Picture 16">
            <a:extLst>
              <a:ext uri="{FF2B5EF4-FFF2-40B4-BE49-F238E27FC236}">
                <a16:creationId xmlns:a16="http://schemas.microsoft.com/office/drawing/2014/main" id="{07C9E398-65F6-BF4E-9323-768294DB6619}"/>
              </a:ext>
            </a:extLst>
          </p:cNvPr>
          <p:cNvPicPr>
            <a:picLocks noChangeAspect="1"/>
          </p:cNvPicPr>
          <p:nvPr/>
        </p:nvPicPr>
        <p:blipFill>
          <a:blip r:embed="rId4"/>
          <a:stretch>
            <a:fillRect/>
          </a:stretch>
        </p:blipFill>
        <p:spPr>
          <a:xfrm>
            <a:off x="8926606" y="5925003"/>
            <a:ext cx="1631900" cy="687116"/>
          </a:xfrm>
          <a:prstGeom prst="rect">
            <a:avLst/>
          </a:prstGeom>
        </p:spPr>
      </p:pic>
      <p:sp>
        <p:nvSpPr>
          <p:cNvPr id="2" name="TextBox 1">
            <a:extLst>
              <a:ext uri="{FF2B5EF4-FFF2-40B4-BE49-F238E27FC236}">
                <a16:creationId xmlns:a16="http://schemas.microsoft.com/office/drawing/2014/main" id="{639BB9B7-F523-5C43-9912-E9F361BFD277}"/>
              </a:ext>
            </a:extLst>
          </p:cNvPr>
          <p:cNvSpPr txBox="1"/>
          <p:nvPr/>
        </p:nvSpPr>
        <p:spPr>
          <a:xfrm>
            <a:off x="983129" y="1979583"/>
            <a:ext cx="5112871" cy="523220"/>
          </a:xfrm>
          <a:prstGeom prst="rect">
            <a:avLst/>
          </a:prstGeom>
          <a:noFill/>
        </p:spPr>
        <p:txBody>
          <a:bodyPr wrap="square" rtlCol="0">
            <a:spAutoFit/>
          </a:bodyPr>
          <a:lstStyle/>
          <a:p>
            <a:r>
              <a:rPr lang="en-US" sz="2800" b="1" dirty="0">
                <a:solidFill>
                  <a:srgbClr val="009EA5"/>
                </a:solidFill>
                <a:latin typeface="Arial Narrow" panose="020B0604020202020204" pitchFamily="34" charset="0"/>
                <a:cs typeface="Arial Narrow" panose="020B0604020202020204" pitchFamily="34" charset="0"/>
              </a:rPr>
              <a:t>Staying Alert</a:t>
            </a:r>
          </a:p>
        </p:txBody>
      </p:sp>
      <p:sp>
        <p:nvSpPr>
          <p:cNvPr id="12" name="TextBox 11">
            <a:extLst>
              <a:ext uri="{FF2B5EF4-FFF2-40B4-BE49-F238E27FC236}">
                <a16:creationId xmlns:a16="http://schemas.microsoft.com/office/drawing/2014/main" id="{439C43C9-1456-6144-98D4-99D9178ED1C5}"/>
              </a:ext>
            </a:extLst>
          </p:cNvPr>
          <p:cNvSpPr txBox="1"/>
          <p:nvPr/>
        </p:nvSpPr>
        <p:spPr>
          <a:xfrm>
            <a:off x="990599" y="2569020"/>
            <a:ext cx="4563036" cy="584775"/>
          </a:xfrm>
          <a:prstGeom prst="rect">
            <a:avLst/>
          </a:prstGeom>
          <a:noFill/>
        </p:spPr>
        <p:txBody>
          <a:bodyPr wrap="square" rtlCol="0">
            <a:spAutoFit/>
          </a:bodyPr>
          <a:lstStyle/>
          <a:p>
            <a:r>
              <a:rPr lang="en-US" sz="1600" i="1" dirty="0">
                <a:solidFill>
                  <a:srgbClr val="003F64"/>
                </a:solidFill>
                <a:latin typeface="Arial" panose="020B0604020202020204" pitchFamily="34" charset="0"/>
                <a:cs typeface="Arial" panose="020B0604020202020204" pitchFamily="34" charset="0"/>
              </a:rPr>
              <a:t>Inland waterways transport has the lowest injury rates compared to rail or truck.</a:t>
            </a:r>
            <a:endParaRPr lang="en-US" sz="1600" dirty="0">
              <a:solidFill>
                <a:srgbClr val="003F64"/>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130CB35-0918-4648-910F-A43899FB0863}"/>
              </a:ext>
            </a:extLst>
          </p:cNvPr>
          <p:cNvPicPr>
            <a:picLocks noChangeAspect="1"/>
          </p:cNvPicPr>
          <p:nvPr/>
        </p:nvPicPr>
        <p:blipFill>
          <a:blip r:embed="rId5"/>
          <a:srcRect/>
          <a:stretch/>
        </p:blipFill>
        <p:spPr>
          <a:xfrm>
            <a:off x="6158302" y="1816863"/>
            <a:ext cx="5240002" cy="3517262"/>
          </a:xfrm>
          <a:prstGeom prst="rect">
            <a:avLst/>
          </a:prstGeom>
        </p:spPr>
      </p:pic>
      <p:sp>
        <p:nvSpPr>
          <p:cNvPr id="15" name="TextBox 14">
            <a:extLst>
              <a:ext uri="{FF2B5EF4-FFF2-40B4-BE49-F238E27FC236}">
                <a16:creationId xmlns:a16="http://schemas.microsoft.com/office/drawing/2014/main" id="{9BB736C3-1FA7-D241-BF8B-296113E58228}"/>
              </a:ext>
            </a:extLst>
          </p:cNvPr>
          <p:cNvSpPr txBox="1"/>
          <p:nvPr/>
        </p:nvSpPr>
        <p:spPr>
          <a:xfrm>
            <a:off x="990602" y="3166051"/>
            <a:ext cx="4872316" cy="1293175"/>
          </a:xfrm>
          <a:prstGeom prst="rect">
            <a:avLst/>
          </a:prstGeom>
          <a:noFill/>
        </p:spPr>
        <p:txBody>
          <a:bodyPr wrap="square" rtlCol="0">
            <a:spAutoFit/>
          </a:bodyPr>
          <a:lstStyle/>
          <a:p>
            <a:pPr>
              <a:lnSpc>
                <a:spcPts val="2420"/>
              </a:lnSpc>
            </a:pPr>
            <a:r>
              <a:rPr lang="en-US" sz="1600" dirty="0">
                <a:solidFill>
                  <a:srgbClr val="003F64"/>
                </a:solidFill>
                <a:latin typeface="Arial" panose="020B0604020202020204" pitchFamily="34" charset="0"/>
                <a:cs typeface="Arial" panose="020B0604020202020204" pitchFamily="34" charset="0"/>
              </a:rPr>
              <a:t>Safety related statistics for all modes of freight transportation between 2001-2019 show </a:t>
            </a:r>
            <a:br>
              <a:rPr lang="en-US" sz="1600" dirty="0">
                <a:solidFill>
                  <a:srgbClr val="003F64"/>
                </a:solidFill>
                <a:latin typeface="Arial" panose="020B0604020202020204" pitchFamily="34" charset="0"/>
                <a:cs typeface="Arial" panose="020B0604020202020204" pitchFamily="34" charset="0"/>
              </a:rPr>
            </a:br>
            <a:r>
              <a:rPr lang="en-US" sz="1600" b="1" i="1" dirty="0">
                <a:solidFill>
                  <a:srgbClr val="003F64"/>
                </a:solidFill>
                <a:latin typeface="Arial" panose="020B0604020202020204" pitchFamily="34" charset="0"/>
                <a:cs typeface="Arial" panose="020B0604020202020204" pitchFamily="34" charset="0"/>
              </a:rPr>
              <a:t>1 injury </a:t>
            </a:r>
            <a:r>
              <a:rPr lang="en-US" sz="1600" dirty="0">
                <a:solidFill>
                  <a:srgbClr val="003F64"/>
                </a:solidFill>
                <a:latin typeface="Arial" panose="020B0604020202020204" pitchFamily="34" charset="0"/>
                <a:cs typeface="Arial" panose="020B0604020202020204" pitchFamily="34" charset="0"/>
              </a:rPr>
              <a:t>in the inland marine sector for every 95.9 </a:t>
            </a:r>
            <a:br>
              <a:rPr lang="en-US" sz="1600" dirty="0">
                <a:solidFill>
                  <a:srgbClr val="003F64"/>
                </a:solidFill>
                <a:latin typeface="Arial" panose="020B0604020202020204" pitchFamily="34" charset="0"/>
                <a:cs typeface="Arial" panose="020B0604020202020204" pitchFamily="34" charset="0"/>
              </a:rPr>
            </a:br>
            <a:r>
              <a:rPr lang="en-US" sz="1600" dirty="0">
                <a:solidFill>
                  <a:srgbClr val="003F64"/>
                </a:solidFill>
                <a:latin typeface="Arial" panose="020B0604020202020204" pitchFamily="34" charset="0"/>
                <a:cs typeface="Arial" panose="020B0604020202020204" pitchFamily="34" charset="0"/>
              </a:rPr>
              <a:t>in the rail sector and 1,144.6 in the highway sector. </a:t>
            </a:r>
          </a:p>
        </p:txBody>
      </p:sp>
    </p:spTree>
    <p:extLst>
      <p:ext uri="{BB962C8B-B14F-4D97-AF65-F5344CB8AC3E}">
        <p14:creationId xmlns:p14="http://schemas.microsoft.com/office/powerpoint/2010/main" val="4110258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F3F6F1-BB1D-C44B-A20D-4303A10B62F0}"/>
              </a:ext>
            </a:extLst>
          </p:cNvPr>
          <p:cNvPicPr>
            <a:picLocks noChangeAspect="1"/>
          </p:cNvPicPr>
          <p:nvPr/>
        </p:nvPicPr>
        <p:blipFill rotWithShape="1">
          <a:blip r:embed="rId2"/>
          <a:srcRect t="34619"/>
          <a:stretch/>
        </p:blipFill>
        <p:spPr>
          <a:xfrm>
            <a:off x="0" y="0"/>
            <a:ext cx="12192000" cy="2370600"/>
          </a:xfrm>
          <a:prstGeom prst="rect">
            <a:avLst/>
          </a:prstGeom>
        </p:spPr>
      </p:pic>
      <p:pic>
        <p:nvPicPr>
          <p:cNvPr id="16" name="Picture 15">
            <a:extLst>
              <a:ext uri="{FF2B5EF4-FFF2-40B4-BE49-F238E27FC236}">
                <a16:creationId xmlns:a16="http://schemas.microsoft.com/office/drawing/2014/main" id="{57DDE7B6-FA63-F446-BEA4-AD0A2EAED37C}"/>
              </a:ext>
            </a:extLst>
          </p:cNvPr>
          <p:cNvPicPr>
            <a:picLocks noChangeAspect="1"/>
          </p:cNvPicPr>
          <p:nvPr/>
        </p:nvPicPr>
        <p:blipFill rotWithShape="1">
          <a:blip r:embed="rId3"/>
          <a:srcRect b="41005"/>
          <a:stretch/>
        </p:blipFill>
        <p:spPr>
          <a:xfrm>
            <a:off x="0" y="5471917"/>
            <a:ext cx="12192000" cy="1386083"/>
          </a:xfrm>
          <a:prstGeom prst="rect">
            <a:avLst/>
          </a:prstGeom>
        </p:spPr>
      </p:pic>
      <p:sp>
        <p:nvSpPr>
          <p:cNvPr id="14" name="TextBox 13">
            <a:extLst>
              <a:ext uri="{FF2B5EF4-FFF2-40B4-BE49-F238E27FC236}">
                <a16:creationId xmlns:a16="http://schemas.microsoft.com/office/drawing/2014/main" id="{39087041-09A6-C745-A05D-4F8214816E06}"/>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pic>
        <p:nvPicPr>
          <p:cNvPr id="17" name="Picture 16">
            <a:extLst>
              <a:ext uri="{FF2B5EF4-FFF2-40B4-BE49-F238E27FC236}">
                <a16:creationId xmlns:a16="http://schemas.microsoft.com/office/drawing/2014/main" id="{07C9E398-65F6-BF4E-9323-768294DB6619}"/>
              </a:ext>
            </a:extLst>
          </p:cNvPr>
          <p:cNvPicPr>
            <a:picLocks noChangeAspect="1"/>
          </p:cNvPicPr>
          <p:nvPr/>
        </p:nvPicPr>
        <p:blipFill>
          <a:blip r:embed="rId4"/>
          <a:stretch>
            <a:fillRect/>
          </a:stretch>
        </p:blipFill>
        <p:spPr>
          <a:xfrm>
            <a:off x="8926606" y="5925003"/>
            <a:ext cx="1631900" cy="687116"/>
          </a:xfrm>
          <a:prstGeom prst="rect">
            <a:avLst/>
          </a:prstGeom>
        </p:spPr>
      </p:pic>
      <p:sp>
        <p:nvSpPr>
          <p:cNvPr id="2" name="TextBox 1">
            <a:extLst>
              <a:ext uri="{FF2B5EF4-FFF2-40B4-BE49-F238E27FC236}">
                <a16:creationId xmlns:a16="http://schemas.microsoft.com/office/drawing/2014/main" id="{639BB9B7-F523-5C43-9912-E9F361BFD277}"/>
              </a:ext>
            </a:extLst>
          </p:cNvPr>
          <p:cNvSpPr txBox="1"/>
          <p:nvPr/>
        </p:nvSpPr>
        <p:spPr>
          <a:xfrm>
            <a:off x="983129" y="1979580"/>
            <a:ext cx="5112871" cy="523220"/>
          </a:xfrm>
          <a:prstGeom prst="rect">
            <a:avLst/>
          </a:prstGeom>
          <a:noFill/>
        </p:spPr>
        <p:txBody>
          <a:bodyPr wrap="square" rtlCol="0">
            <a:spAutoFit/>
          </a:bodyPr>
          <a:lstStyle/>
          <a:p>
            <a:r>
              <a:rPr lang="en-US" sz="2800" b="1" dirty="0">
                <a:solidFill>
                  <a:srgbClr val="009EA5"/>
                </a:solidFill>
                <a:latin typeface="Arial Narrow" panose="020B0604020202020204" pitchFamily="34" charset="0"/>
                <a:cs typeface="Arial Narrow" panose="020B0604020202020204" pitchFamily="34" charset="0"/>
              </a:rPr>
              <a:t>Safety First </a:t>
            </a:r>
          </a:p>
        </p:txBody>
      </p:sp>
      <p:sp>
        <p:nvSpPr>
          <p:cNvPr id="12" name="TextBox 11">
            <a:extLst>
              <a:ext uri="{FF2B5EF4-FFF2-40B4-BE49-F238E27FC236}">
                <a16:creationId xmlns:a16="http://schemas.microsoft.com/office/drawing/2014/main" id="{439C43C9-1456-6144-98D4-99D9178ED1C5}"/>
              </a:ext>
            </a:extLst>
          </p:cNvPr>
          <p:cNvSpPr txBox="1"/>
          <p:nvPr/>
        </p:nvSpPr>
        <p:spPr>
          <a:xfrm>
            <a:off x="990598" y="2569017"/>
            <a:ext cx="4662949" cy="584775"/>
          </a:xfrm>
          <a:prstGeom prst="rect">
            <a:avLst/>
          </a:prstGeom>
          <a:noFill/>
        </p:spPr>
        <p:txBody>
          <a:bodyPr wrap="square" rtlCol="0">
            <a:spAutoFit/>
          </a:bodyPr>
          <a:lstStyle/>
          <a:p>
            <a:r>
              <a:rPr lang="en-US" sz="1600" i="1" dirty="0">
                <a:solidFill>
                  <a:srgbClr val="003F64"/>
                </a:solidFill>
                <a:latin typeface="Arial" panose="020B0604020202020204" pitchFamily="34" charset="0"/>
                <a:cs typeface="Arial" panose="020B0604020202020204" pitchFamily="34" charset="0"/>
              </a:rPr>
              <a:t>Inland waterways transport has the lowest fatality rates compared to rail or truck.</a:t>
            </a:r>
            <a:endParaRPr lang="en-US" sz="1600" dirty="0">
              <a:solidFill>
                <a:srgbClr val="003F64"/>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BB736C3-1FA7-D241-BF8B-296113E58228}"/>
              </a:ext>
            </a:extLst>
          </p:cNvPr>
          <p:cNvSpPr txBox="1"/>
          <p:nvPr/>
        </p:nvSpPr>
        <p:spPr>
          <a:xfrm>
            <a:off x="990602" y="3166048"/>
            <a:ext cx="4872316" cy="1293175"/>
          </a:xfrm>
          <a:prstGeom prst="rect">
            <a:avLst/>
          </a:prstGeom>
          <a:noFill/>
        </p:spPr>
        <p:txBody>
          <a:bodyPr wrap="square" rtlCol="0">
            <a:spAutoFit/>
          </a:bodyPr>
          <a:lstStyle/>
          <a:p>
            <a:pPr>
              <a:lnSpc>
                <a:spcPts val="2420"/>
              </a:lnSpc>
            </a:pPr>
            <a:r>
              <a:rPr lang="en-US" sz="1600" dirty="0">
                <a:solidFill>
                  <a:srgbClr val="003F64"/>
                </a:solidFill>
                <a:latin typeface="Arial" panose="020B0604020202020204" pitchFamily="34" charset="0"/>
                <a:cs typeface="Arial" panose="020B0604020202020204" pitchFamily="34" charset="0"/>
              </a:rPr>
              <a:t>Safety related statistics for all modes of freight transportation between 2001-2019 show </a:t>
            </a:r>
          </a:p>
          <a:p>
            <a:pPr>
              <a:lnSpc>
                <a:spcPts val="2420"/>
              </a:lnSpc>
            </a:pPr>
            <a:r>
              <a:rPr lang="en-US" sz="1600" b="1" i="1" dirty="0">
                <a:solidFill>
                  <a:srgbClr val="003F64"/>
                </a:solidFill>
                <a:latin typeface="Arial" panose="020B0604020202020204" pitchFamily="34" charset="0"/>
                <a:cs typeface="Arial" panose="020B0604020202020204" pitchFamily="34" charset="0"/>
              </a:rPr>
              <a:t>1 fatality </a:t>
            </a:r>
            <a:r>
              <a:rPr lang="en-US" sz="1600" dirty="0">
                <a:solidFill>
                  <a:srgbClr val="003F64"/>
                </a:solidFill>
                <a:latin typeface="Arial" panose="020B0604020202020204" pitchFamily="34" charset="0"/>
                <a:cs typeface="Arial" panose="020B0604020202020204" pitchFamily="34" charset="0"/>
              </a:rPr>
              <a:t>in the inland marine sector for every 25.9 in the rail sector and 120.1 in the highway sector.</a:t>
            </a:r>
          </a:p>
        </p:txBody>
      </p:sp>
      <p:pic>
        <p:nvPicPr>
          <p:cNvPr id="10" name="Picture 9">
            <a:extLst>
              <a:ext uri="{FF2B5EF4-FFF2-40B4-BE49-F238E27FC236}">
                <a16:creationId xmlns:a16="http://schemas.microsoft.com/office/drawing/2014/main" id="{286EB3A9-C8B0-294A-BD97-6EE8595F3EB2}"/>
              </a:ext>
            </a:extLst>
          </p:cNvPr>
          <p:cNvPicPr>
            <a:picLocks noChangeAspect="1"/>
          </p:cNvPicPr>
          <p:nvPr/>
        </p:nvPicPr>
        <p:blipFill>
          <a:blip r:embed="rId5"/>
          <a:srcRect/>
          <a:stretch/>
        </p:blipFill>
        <p:spPr>
          <a:xfrm>
            <a:off x="6082439" y="1835283"/>
            <a:ext cx="5224900" cy="3738605"/>
          </a:xfrm>
          <a:prstGeom prst="rect">
            <a:avLst/>
          </a:prstGeom>
        </p:spPr>
      </p:pic>
    </p:spTree>
    <p:extLst>
      <p:ext uri="{BB962C8B-B14F-4D97-AF65-F5344CB8AC3E}">
        <p14:creationId xmlns:p14="http://schemas.microsoft.com/office/powerpoint/2010/main" val="1002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1DC379-DF04-0A4C-9381-ABC0D0F709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92" y="699025"/>
            <a:ext cx="12199092" cy="6158975"/>
          </a:xfrm>
          <a:prstGeom prst="rect">
            <a:avLst/>
          </a:prstGeom>
        </p:spPr>
      </p:pic>
      <p:sp>
        <p:nvSpPr>
          <p:cNvPr id="17" name="Google Shape;54;p13">
            <a:extLst>
              <a:ext uri="{FF2B5EF4-FFF2-40B4-BE49-F238E27FC236}">
                <a16:creationId xmlns:a16="http://schemas.microsoft.com/office/drawing/2014/main" id="{DDC47EA5-733C-774C-943D-084C144B4E86}"/>
              </a:ext>
            </a:extLst>
          </p:cNvPr>
          <p:cNvSpPr/>
          <p:nvPr/>
        </p:nvSpPr>
        <p:spPr>
          <a:xfrm rot="16200000" flipH="1">
            <a:off x="-433592" y="-1446328"/>
            <a:ext cx="6360284" cy="10297029"/>
          </a:xfrm>
          <a:prstGeom prst="rect">
            <a:avLst/>
          </a:prstGeom>
          <a:gradFill>
            <a:gsLst>
              <a:gs pos="0">
                <a:srgbClr val="000000"/>
              </a:gs>
              <a:gs pos="100000">
                <a:schemeClr val="tx1">
                  <a:alpha val="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7">
            <a:extLst>
              <a:ext uri="{FF2B5EF4-FFF2-40B4-BE49-F238E27FC236}">
                <a16:creationId xmlns:a16="http://schemas.microsoft.com/office/drawing/2014/main" id="{5F155DA4-400E-0047-ABA8-97D368806615}"/>
              </a:ext>
            </a:extLst>
          </p:cNvPr>
          <p:cNvPicPr>
            <a:picLocks noChangeAspect="1"/>
          </p:cNvPicPr>
          <p:nvPr/>
        </p:nvPicPr>
        <p:blipFill rotWithShape="1">
          <a:blip r:embed="rId4"/>
          <a:srcRect t="18710"/>
          <a:stretch/>
        </p:blipFill>
        <p:spPr>
          <a:xfrm>
            <a:off x="-7092" y="-8161"/>
            <a:ext cx="12192000" cy="2947439"/>
          </a:xfrm>
          <a:prstGeom prst="rect">
            <a:avLst/>
          </a:prstGeom>
        </p:spPr>
      </p:pic>
      <p:pic>
        <p:nvPicPr>
          <p:cNvPr id="7" name="Picture 6">
            <a:extLst>
              <a:ext uri="{FF2B5EF4-FFF2-40B4-BE49-F238E27FC236}">
                <a16:creationId xmlns:a16="http://schemas.microsoft.com/office/drawing/2014/main" id="{B5207FB5-66F6-224A-979A-FC38EC88605C}"/>
              </a:ext>
            </a:extLst>
          </p:cNvPr>
          <p:cNvPicPr>
            <a:picLocks noChangeAspect="1"/>
          </p:cNvPicPr>
          <p:nvPr/>
        </p:nvPicPr>
        <p:blipFill>
          <a:blip r:embed="rId5"/>
          <a:srcRect/>
          <a:stretch/>
        </p:blipFill>
        <p:spPr>
          <a:xfrm>
            <a:off x="1086439" y="275783"/>
            <a:ext cx="3174313" cy="1325670"/>
          </a:xfrm>
          <a:prstGeom prst="rect">
            <a:avLst/>
          </a:prstGeom>
        </p:spPr>
      </p:pic>
      <p:sp>
        <p:nvSpPr>
          <p:cNvPr id="11" name="TextBox 10">
            <a:extLst>
              <a:ext uri="{FF2B5EF4-FFF2-40B4-BE49-F238E27FC236}">
                <a16:creationId xmlns:a16="http://schemas.microsoft.com/office/drawing/2014/main" id="{DD1EFFBA-86D7-9346-9544-84CDE42D7D4A}"/>
              </a:ext>
            </a:extLst>
          </p:cNvPr>
          <p:cNvSpPr txBox="1"/>
          <p:nvPr/>
        </p:nvSpPr>
        <p:spPr>
          <a:xfrm>
            <a:off x="972671" y="2995924"/>
            <a:ext cx="4290705" cy="677108"/>
          </a:xfrm>
          <a:prstGeom prst="rect">
            <a:avLst/>
          </a:prstGeom>
          <a:noFill/>
        </p:spPr>
        <p:txBody>
          <a:bodyPr wrap="square" rtlCol="0">
            <a:spAutoFit/>
          </a:bodyPr>
          <a:lstStyle/>
          <a:p>
            <a:r>
              <a:rPr lang="en-US" sz="2000" dirty="0" err="1">
                <a:solidFill>
                  <a:schemeClr val="bg1"/>
                </a:solidFill>
                <a:latin typeface="Arial" panose="020B0604020202020204" pitchFamily="34" charset="0"/>
                <a:cs typeface="Arial" panose="020B0604020202020204" pitchFamily="34" charset="0"/>
              </a:rPr>
              <a:t>nationalwaterwaysfoundation.org</a:t>
            </a:r>
            <a:endParaRPr lang="en-US" sz="2000" dirty="0">
              <a:solidFill>
                <a:schemeClr val="bg1"/>
              </a:solidFill>
              <a:latin typeface="Arial" panose="020B0604020202020204" pitchFamily="34" charset="0"/>
              <a:cs typeface="Arial" panose="020B0604020202020204" pitchFamily="34" charset="0"/>
            </a:endParaRPr>
          </a:p>
          <a:p>
            <a:endParaRPr lang="en-US" dirty="0"/>
          </a:p>
        </p:txBody>
      </p:sp>
      <p:sp>
        <p:nvSpPr>
          <p:cNvPr id="12" name="TextBox 11">
            <a:extLst>
              <a:ext uri="{FF2B5EF4-FFF2-40B4-BE49-F238E27FC236}">
                <a16:creationId xmlns:a16="http://schemas.microsoft.com/office/drawing/2014/main" id="{E343CF46-6301-764F-9F7D-1FD341EB47CC}"/>
              </a:ext>
            </a:extLst>
          </p:cNvPr>
          <p:cNvSpPr txBox="1"/>
          <p:nvPr/>
        </p:nvSpPr>
        <p:spPr>
          <a:xfrm>
            <a:off x="981974" y="2588047"/>
            <a:ext cx="4145611" cy="419987"/>
          </a:xfrm>
          <a:prstGeom prst="rect">
            <a:avLst/>
          </a:prstGeom>
          <a:noFill/>
        </p:spPr>
        <p:txBody>
          <a:bodyPr wrap="square" rtlCol="0">
            <a:spAutoFit/>
          </a:bodyPr>
          <a:lstStyle/>
          <a:p>
            <a:pPr>
              <a:lnSpc>
                <a:spcPts val="2800"/>
              </a:lnSpc>
            </a:pPr>
            <a:r>
              <a:rPr lang="en-US" sz="2000" dirty="0">
                <a:solidFill>
                  <a:schemeClr val="bg1"/>
                </a:solidFill>
                <a:latin typeface="Arial" panose="020B0604020202020204" pitchFamily="34" charset="0"/>
                <a:cs typeface="Arial" panose="020B0604020202020204" pitchFamily="34" charset="0"/>
              </a:rPr>
              <a:t>For the full report, visit our website:</a:t>
            </a:r>
          </a:p>
        </p:txBody>
      </p:sp>
    </p:spTree>
    <p:extLst>
      <p:ext uri="{BB962C8B-B14F-4D97-AF65-F5344CB8AC3E}">
        <p14:creationId xmlns:p14="http://schemas.microsoft.com/office/powerpoint/2010/main" val="113492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97D11E-759E-A64A-89E2-0B2248196F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0" cy="6612119"/>
          </a:xfrm>
          <a:prstGeom prst="rect">
            <a:avLst/>
          </a:prstGeom>
        </p:spPr>
      </p:pic>
      <p:sp>
        <p:nvSpPr>
          <p:cNvPr id="10" name="Google Shape;54;p13">
            <a:extLst>
              <a:ext uri="{FF2B5EF4-FFF2-40B4-BE49-F238E27FC236}">
                <a16:creationId xmlns:a16="http://schemas.microsoft.com/office/drawing/2014/main" id="{E1009E70-0DC9-EF4A-ABCF-40270FC85FD1}"/>
              </a:ext>
            </a:extLst>
          </p:cNvPr>
          <p:cNvSpPr/>
          <p:nvPr/>
        </p:nvSpPr>
        <p:spPr>
          <a:xfrm rot="16200000" flipH="1">
            <a:off x="994143" y="-1663997"/>
            <a:ext cx="6858003" cy="10185991"/>
          </a:xfrm>
          <a:prstGeom prst="rect">
            <a:avLst/>
          </a:prstGeom>
          <a:gradFill>
            <a:gsLst>
              <a:gs pos="0">
                <a:srgbClr val="000000"/>
              </a:gs>
              <a:gs pos="100000">
                <a:schemeClr val="tx1">
                  <a:alpha val="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Picture 14">
            <a:extLst>
              <a:ext uri="{FF2B5EF4-FFF2-40B4-BE49-F238E27FC236}">
                <a16:creationId xmlns:a16="http://schemas.microsoft.com/office/drawing/2014/main" id="{6E11D883-7573-0C45-9AB1-138C9AD236FE}"/>
              </a:ext>
            </a:extLst>
          </p:cNvPr>
          <p:cNvPicPr>
            <a:picLocks noChangeAspect="1"/>
          </p:cNvPicPr>
          <p:nvPr/>
        </p:nvPicPr>
        <p:blipFill rotWithShape="1">
          <a:blip r:embed="rId4"/>
          <a:srcRect t="18935"/>
          <a:stretch/>
        </p:blipFill>
        <p:spPr>
          <a:xfrm>
            <a:off x="0" y="-3"/>
            <a:ext cx="12192000" cy="2939281"/>
          </a:xfrm>
          <a:prstGeom prst="rect">
            <a:avLst/>
          </a:prstGeom>
        </p:spPr>
      </p:pic>
      <p:pic>
        <p:nvPicPr>
          <p:cNvPr id="8" name="Picture 7">
            <a:extLst>
              <a:ext uri="{FF2B5EF4-FFF2-40B4-BE49-F238E27FC236}">
                <a16:creationId xmlns:a16="http://schemas.microsoft.com/office/drawing/2014/main" id="{37C56F1F-2618-0946-A3E8-594D8FA6F1CF}"/>
              </a:ext>
            </a:extLst>
          </p:cNvPr>
          <p:cNvPicPr>
            <a:picLocks noChangeAspect="1"/>
          </p:cNvPicPr>
          <p:nvPr/>
        </p:nvPicPr>
        <p:blipFill rotWithShape="1">
          <a:blip r:embed="rId5"/>
          <a:srcRect b="41005"/>
          <a:stretch/>
        </p:blipFill>
        <p:spPr>
          <a:xfrm>
            <a:off x="0" y="5471917"/>
            <a:ext cx="12192000" cy="1386083"/>
          </a:xfrm>
          <a:prstGeom prst="rect">
            <a:avLst/>
          </a:prstGeom>
        </p:spPr>
      </p:pic>
      <p:sp>
        <p:nvSpPr>
          <p:cNvPr id="11" name="TextBox 10">
            <a:extLst>
              <a:ext uri="{FF2B5EF4-FFF2-40B4-BE49-F238E27FC236}">
                <a16:creationId xmlns:a16="http://schemas.microsoft.com/office/drawing/2014/main" id="{A751FB9D-9346-B447-A58F-21D0E49C3268}"/>
              </a:ext>
            </a:extLst>
          </p:cNvPr>
          <p:cNvSpPr txBox="1"/>
          <p:nvPr/>
        </p:nvSpPr>
        <p:spPr>
          <a:xfrm>
            <a:off x="990600" y="2579421"/>
            <a:ext cx="4114800" cy="2215350"/>
          </a:xfrm>
          <a:prstGeom prst="rect">
            <a:avLst/>
          </a:prstGeom>
          <a:noFill/>
        </p:spPr>
        <p:txBody>
          <a:bodyPr wrap="square" rtlCol="0">
            <a:spAutoFit/>
          </a:bodyPr>
          <a:lstStyle/>
          <a:p>
            <a:pPr>
              <a:lnSpc>
                <a:spcPts val="2800"/>
              </a:lnSpc>
            </a:pPr>
            <a:r>
              <a:rPr lang="en-US" sz="2000" dirty="0">
                <a:solidFill>
                  <a:schemeClr val="bg1"/>
                </a:solidFill>
                <a:latin typeface="Arial" panose="020B0604020202020204" pitchFamily="34" charset="0"/>
                <a:cs typeface="Arial" panose="020B0604020202020204" pitchFamily="34" charset="0"/>
              </a:rPr>
              <a:t>America’s inland waterways directly connect 28 states and benefit all 50 states by moving freight the entire country relies upon, all at the lowest cost and with the least fuel consumption.</a:t>
            </a:r>
          </a:p>
        </p:txBody>
      </p:sp>
      <p:sp>
        <p:nvSpPr>
          <p:cNvPr id="14" name="TextBox 13">
            <a:extLst>
              <a:ext uri="{FF2B5EF4-FFF2-40B4-BE49-F238E27FC236}">
                <a16:creationId xmlns:a16="http://schemas.microsoft.com/office/drawing/2014/main" id="{39087041-09A6-C745-A05D-4F8214816E06}"/>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639BB9B7-F523-5C43-9912-E9F361BFD277}"/>
              </a:ext>
            </a:extLst>
          </p:cNvPr>
          <p:cNvSpPr txBox="1"/>
          <p:nvPr/>
        </p:nvSpPr>
        <p:spPr>
          <a:xfrm>
            <a:off x="969818" y="864070"/>
            <a:ext cx="6246906" cy="677108"/>
          </a:xfrm>
          <a:prstGeom prst="rect">
            <a:avLst/>
          </a:prstGeom>
          <a:noFill/>
        </p:spPr>
        <p:txBody>
          <a:bodyPr wrap="square" rtlCol="0">
            <a:spAutoFit/>
          </a:bodyPr>
          <a:lstStyle/>
          <a:p>
            <a:r>
              <a:rPr lang="en-US" sz="3800" b="1" dirty="0">
                <a:solidFill>
                  <a:schemeClr val="bg1"/>
                </a:solidFill>
                <a:latin typeface="Arial Narrow" panose="020B0604020202020204" pitchFamily="34" charset="0"/>
                <a:cs typeface="Arial Narrow" panose="020B0604020202020204" pitchFamily="34" charset="0"/>
              </a:rPr>
              <a:t>Fuel Efficient and Reliable</a:t>
            </a:r>
          </a:p>
        </p:txBody>
      </p:sp>
      <p:pic>
        <p:nvPicPr>
          <p:cNvPr id="9" name="Picture 8">
            <a:extLst>
              <a:ext uri="{FF2B5EF4-FFF2-40B4-BE49-F238E27FC236}">
                <a16:creationId xmlns:a16="http://schemas.microsoft.com/office/drawing/2014/main" id="{7918264C-C613-AA46-8C36-C3F3CAC331C4}"/>
              </a:ext>
            </a:extLst>
          </p:cNvPr>
          <p:cNvPicPr>
            <a:picLocks noChangeAspect="1"/>
          </p:cNvPicPr>
          <p:nvPr/>
        </p:nvPicPr>
        <p:blipFill>
          <a:blip r:embed="rId6"/>
          <a:stretch>
            <a:fillRect/>
          </a:stretch>
        </p:blipFill>
        <p:spPr>
          <a:xfrm>
            <a:off x="8926606" y="5925003"/>
            <a:ext cx="1631900" cy="687116"/>
          </a:xfrm>
          <a:prstGeom prst="rect">
            <a:avLst/>
          </a:prstGeom>
        </p:spPr>
      </p:pic>
    </p:spTree>
    <p:extLst>
      <p:ext uri="{BB962C8B-B14F-4D97-AF65-F5344CB8AC3E}">
        <p14:creationId xmlns:p14="http://schemas.microsoft.com/office/powerpoint/2010/main" val="334220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7DDE7B6-FA63-F446-BEA4-AD0A2EAED37C}"/>
              </a:ext>
            </a:extLst>
          </p:cNvPr>
          <p:cNvPicPr>
            <a:picLocks noChangeAspect="1"/>
          </p:cNvPicPr>
          <p:nvPr/>
        </p:nvPicPr>
        <p:blipFill rotWithShape="1">
          <a:blip r:embed="rId2"/>
          <a:srcRect b="41005"/>
          <a:stretch/>
        </p:blipFill>
        <p:spPr>
          <a:xfrm>
            <a:off x="0" y="5471917"/>
            <a:ext cx="12192000" cy="1386083"/>
          </a:xfrm>
          <a:prstGeom prst="rect">
            <a:avLst/>
          </a:prstGeom>
        </p:spPr>
      </p:pic>
      <p:pic>
        <p:nvPicPr>
          <p:cNvPr id="12" name="Picture 11">
            <a:extLst>
              <a:ext uri="{FF2B5EF4-FFF2-40B4-BE49-F238E27FC236}">
                <a16:creationId xmlns:a16="http://schemas.microsoft.com/office/drawing/2014/main" id="{1E37E657-F606-5D40-B1E7-C3FFAF8F98DF}"/>
              </a:ext>
            </a:extLst>
          </p:cNvPr>
          <p:cNvPicPr>
            <a:picLocks noChangeAspect="1"/>
          </p:cNvPicPr>
          <p:nvPr/>
        </p:nvPicPr>
        <p:blipFill rotWithShape="1">
          <a:blip r:embed="rId3"/>
          <a:srcRect t="34619"/>
          <a:stretch/>
        </p:blipFill>
        <p:spPr>
          <a:xfrm>
            <a:off x="0" y="0"/>
            <a:ext cx="12192000" cy="2370600"/>
          </a:xfrm>
          <a:prstGeom prst="rect">
            <a:avLst/>
          </a:prstGeom>
        </p:spPr>
      </p:pic>
      <p:sp>
        <p:nvSpPr>
          <p:cNvPr id="11" name="TextBox 10">
            <a:extLst>
              <a:ext uri="{FF2B5EF4-FFF2-40B4-BE49-F238E27FC236}">
                <a16:creationId xmlns:a16="http://schemas.microsoft.com/office/drawing/2014/main" id="{A751FB9D-9346-B447-A58F-21D0E49C3268}"/>
              </a:ext>
            </a:extLst>
          </p:cNvPr>
          <p:cNvSpPr txBox="1"/>
          <p:nvPr/>
        </p:nvSpPr>
        <p:spPr>
          <a:xfrm>
            <a:off x="990599" y="2628257"/>
            <a:ext cx="3918752" cy="2770502"/>
          </a:xfrm>
          <a:prstGeom prst="rect">
            <a:avLst/>
          </a:prstGeom>
          <a:noFill/>
        </p:spPr>
        <p:txBody>
          <a:bodyPr wrap="square" rtlCol="0">
            <a:spAutoFit/>
          </a:bodyPr>
          <a:lstStyle/>
          <a:p>
            <a:pPr>
              <a:lnSpc>
                <a:spcPts val="2420"/>
              </a:lnSpc>
            </a:pPr>
            <a:r>
              <a:rPr lang="en-US" sz="1600" dirty="0">
                <a:solidFill>
                  <a:srgbClr val="003F64"/>
                </a:solidFill>
                <a:latin typeface="Arial" panose="020B0604020202020204" pitchFamily="34" charset="0"/>
                <a:cs typeface="Arial" panose="020B0604020202020204" pitchFamily="34" charset="0"/>
              </a:rPr>
              <a:t>Barges move cargo 675 ton-miles per gallon of fuel. Ton miles per gallon are the measure of how far each ton of cargo is carried by a single gallon of fuel.</a:t>
            </a:r>
          </a:p>
          <a:p>
            <a:endParaRPr lang="en-US" sz="1600" dirty="0">
              <a:solidFill>
                <a:srgbClr val="003F64"/>
              </a:solidFill>
              <a:latin typeface="Arial" panose="020B0604020202020204" pitchFamily="34" charset="0"/>
              <a:cs typeface="Arial" panose="020B0604020202020204" pitchFamily="34" charset="0"/>
            </a:endParaRPr>
          </a:p>
          <a:p>
            <a:pPr marL="182563" indent="-182563">
              <a:lnSpc>
                <a:spcPts val="2420"/>
              </a:lnSpc>
              <a:buFont typeface="Arial" panose="020B0604020202020204" pitchFamily="34" charset="0"/>
              <a:buChar char="•"/>
            </a:pPr>
            <a:r>
              <a:rPr lang="en-US" sz="1600" b="1" dirty="0">
                <a:solidFill>
                  <a:srgbClr val="003F64"/>
                </a:solidFill>
                <a:latin typeface="Arial" panose="020B0604020202020204" pitchFamily="34" charset="0"/>
                <a:cs typeface="Arial" panose="020B0604020202020204" pitchFamily="34" charset="0"/>
              </a:rPr>
              <a:t>A</a:t>
            </a:r>
            <a:r>
              <a:rPr lang="en-US" sz="1600" dirty="0">
                <a:solidFill>
                  <a:srgbClr val="003F64"/>
                </a:solidFill>
                <a:latin typeface="Arial" panose="020B0604020202020204" pitchFamily="34" charset="0"/>
                <a:cs typeface="Arial" panose="020B0604020202020204" pitchFamily="34" charset="0"/>
              </a:rPr>
              <a:t> </a:t>
            </a:r>
            <a:r>
              <a:rPr lang="en-US" sz="1600" b="1" dirty="0">
                <a:solidFill>
                  <a:srgbClr val="003F64"/>
                </a:solidFill>
                <a:latin typeface="Arial" panose="020B0604020202020204" pitchFamily="34" charset="0"/>
                <a:cs typeface="Arial" panose="020B0604020202020204" pitchFamily="34" charset="0"/>
              </a:rPr>
              <a:t>rail car is 30% less efficient</a:t>
            </a:r>
            <a:r>
              <a:rPr lang="en-US" sz="1600" dirty="0">
                <a:solidFill>
                  <a:srgbClr val="003F64"/>
                </a:solidFill>
                <a:latin typeface="Arial" panose="020B0604020202020204" pitchFamily="34" charset="0"/>
                <a:cs typeface="Arial" panose="020B0604020202020204" pitchFamily="34" charset="0"/>
              </a:rPr>
              <a:t> </a:t>
            </a:r>
            <a:br>
              <a:rPr lang="en-US" sz="1600" dirty="0">
                <a:solidFill>
                  <a:srgbClr val="003F64"/>
                </a:solidFill>
                <a:latin typeface="Arial" panose="020B0604020202020204" pitchFamily="34" charset="0"/>
                <a:cs typeface="Arial" panose="020B0604020202020204" pitchFamily="34" charset="0"/>
              </a:rPr>
            </a:br>
            <a:r>
              <a:rPr lang="en-US" sz="1600" dirty="0">
                <a:solidFill>
                  <a:srgbClr val="003F64"/>
                </a:solidFill>
                <a:latin typeface="Arial" panose="020B0604020202020204" pitchFamily="34" charset="0"/>
                <a:cs typeface="Arial" panose="020B0604020202020204" pitchFamily="34" charset="0"/>
              </a:rPr>
              <a:t>than a barge </a:t>
            </a:r>
          </a:p>
          <a:p>
            <a:pPr marL="182563" indent="-182563">
              <a:lnSpc>
                <a:spcPts val="2420"/>
              </a:lnSpc>
              <a:buFont typeface="Arial" panose="020B0604020202020204" pitchFamily="34" charset="0"/>
              <a:buChar char="•"/>
            </a:pPr>
            <a:r>
              <a:rPr lang="en-US" sz="1600" b="1" dirty="0">
                <a:solidFill>
                  <a:srgbClr val="003F64"/>
                </a:solidFill>
                <a:latin typeface="Arial" panose="020B0604020202020204" pitchFamily="34" charset="0"/>
                <a:cs typeface="Arial" panose="020B0604020202020204" pitchFamily="34" charset="0"/>
              </a:rPr>
              <a:t>A</a:t>
            </a:r>
            <a:r>
              <a:rPr lang="en-US" sz="1600" dirty="0">
                <a:solidFill>
                  <a:srgbClr val="003F64"/>
                </a:solidFill>
                <a:latin typeface="Arial" panose="020B0604020202020204" pitchFamily="34" charset="0"/>
                <a:cs typeface="Arial" panose="020B0604020202020204" pitchFamily="34" charset="0"/>
              </a:rPr>
              <a:t> </a:t>
            </a:r>
            <a:r>
              <a:rPr lang="en-US" sz="1600" b="1" dirty="0">
                <a:solidFill>
                  <a:srgbClr val="003F64"/>
                </a:solidFill>
                <a:latin typeface="Arial" panose="020B0604020202020204" pitchFamily="34" charset="0"/>
                <a:cs typeface="Arial" panose="020B0604020202020204" pitchFamily="34" charset="0"/>
              </a:rPr>
              <a:t>truck is 78% less </a:t>
            </a:r>
            <a:r>
              <a:rPr lang="en-US" sz="1600" b="1">
                <a:solidFill>
                  <a:srgbClr val="003F64"/>
                </a:solidFill>
                <a:latin typeface="Arial" panose="020B0604020202020204" pitchFamily="34" charset="0"/>
                <a:cs typeface="Arial" panose="020B0604020202020204" pitchFamily="34" charset="0"/>
              </a:rPr>
              <a:t>efficient </a:t>
            </a:r>
            <a:br>
              <a:rPr lang="en-US" sz="1600" b="1">
                <a:solidFill>
                  <a:srgbClr val="003F64"/>
                </a:solidFill>
                <a:latin typeface="Arial" panose="020B0604020202020204" pitchFamily="34" charset="0"/>
                <a:cs typeface="Arial" panose="020B0604020202020204" pitchFamily="34" charset="0"/>
              </a:rPr>
            </a:br>
            <a:r>
              <a:rPr lang="en-US" sz="1600">
                <a:solidFill>
                  <a:srgbClr val="003F64"/>
                </a:solidFill>
                <a:latin typeface="Arial" panose="020B0604020202020204" pitchFamily="34" charset="0"/>
                <a:cs typeface="Arial" panose="020B0604020202020204" pitchFamily="34" charset="0"/>
              </a:rPr>
              <a:t>than </a:t>
            </a:r>
            <a:r>
              <a:rPr lang="en-US" sz="1600" dirty="0">
                <a:solidFill>
                  <a:srgbClr val="003F64"/>
                </a:solidFill>
                <a:latin typeface="Arial" panose="020B0604020202020204" pitchFamily="34" charset="0"/>
                <a:cs typeface="Arial" panose="020B0604020202020204" pitchFamily="34" charset="0"/>
              </a:rPr>
              <a:t>a barge</a:t>
            </a:r>
          </a:p>
        </p:txBody>
      </p:sp>
      <p:sp>
        <p:nvSpPr>
          <p:cNvPr id="14" name="TextBox 13">
            <a:extLst>
              <a:ext uri="{FF2B5EF4-FFF2-40B4-BE49-F238E27FC236}">
                <a16:creationId xmlns:a16="http://schemas.microsoft.com/office/drawing/2014/main" id="{39087041-09A6-C745-A05D-4F8214816E06}"/>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pic>
        <p:nvPicPr>
          <p:cNvPr id="17" name="Picture 16">
            <a:extLst>
              <a:ext uri="{FF2B5EF4-FFF2-40B4-BE49-F238E27FC236}">
                <a16:creationId xmlns:a16="http://schemas.microsoft.com/office/drawing/2014/main" id="{07C9E398-65F6-BF4E-9323-768294DB6619}"/>
              </a:ext>
            </a:extLst>
          </p:cNvPr>
          <p:cNvPicPr>
            <a:picLocks noChangeAspect="1"/>
          </p:cNvPicPr>
          <p:nvPr/>
        </p:nvPicPr>
        <p:blipFill>
          <a:blip r:embed="rId4"/>
          <a:stretch>
            <a:fillRect/>
          </a:stretch>
        </p:blipFill>
        <p:spPr>
          <a:xfrm>
            <a:off x="8926606" y="5925003"/>
            <a:ext cx="1631900" cy="687116"/>
          </a:xfrm>
          <a:prstGeom prst="rect">
            <a:avLst/>
          </a:prstGeom>
        </p:spPr>
      </p:pic>
      <p:sp>
        <p:nvSpPr>
          <p:cNvPr id="2" name="TextBox 1">
            <a:extLst>
              <a:ext uri="{FF2B5EF4-FFF2-40B4-BE49-F238E27FC236}">
                <a16:creationId xmlns:a16="http://schemas.microsoft.com/office/drawing/2014/main" id="{639BB9B7-F523-5C43-9912-E9F361BFD277}"/>
              </a:ext>
            </a:extLst>
          </p:cNvPr>
          <p:cNvSpPr txBox="1"/>
          <p:nvPr/>
        </p:nvSpPr>
        <p:spPr>
          <a:xfrm>
            <a:off x="983129" y="1972116"/>
            <a:ext cx="6246906" cy="523220"/>
          </a:xfrm>
          <a:prstGeom prst="rect">
            <a:avLst/>
          </a:prstGeom>
          <a:noFill/>
        </p:spPr>
        <p:txBody>
          <a:bodyPr wrap="square" rtlCol="0">
            <a:spAutoFit/>
          </a:bodyPr>
          <a:lstStyle/>
          <a:p>
            <a:r>
              <a:rPr lang="en-US" sz="2800" b="1" dirty="0">
                <a:solidFill>
                  <a:srgbClr val="009EA5"/>
                </a:solidFill>
                <a:latin typeface="Arial Narrow" panose="020B0604020202020204" pitchFamily="34" charset="0"/>
                <a:cs typeface="Arial Narrow" panose="020B0604020202020204" pitchFamily="34" charset="0"/>
              </a:rPr>
              <a:t>Barges: Most Fuel Efficient</a:t>
            </a:r>
          </a:p>
        </p:txBody>
      </p:sp>
      <p:pic>
        <p:nvPicPr>
          <p:cNvPr id="13" name="Picture 12">
            <a:extLst>
              <a:ext uri="{FF2B5EF4-FFF2-40B4-BE49-F238E27FC236}">
                <a16:creationId xmlns:a16="http://schemas.microsoft.com/office/drawing/2014/main" id="{A00D0729-A24A-F14D-9DE9-52F5E8288C66}"/>
              </a:ext>
            </a:extLst>
          </p:cNvPr>
          <p:cNvPicPr>
            <a:picLocks noChangeAspect="1"/>
          </p:cNvPicPr>
          <p:nvPr/>
        </p:nvPicPr>
        <p:blipFill>
          <a:blip r:embed="rId5"/>
          <a:srcRect/>
          <a:stretch/>
        </p:blipFill>
        <p:spPr>
          <a:xfrm>
            <a:off x="5108954" y="948276"/>
            <a:ext cx="6704954" cy="4297098"/>
          </a:xfrm>
          <a:prstGeom prst="rect">
            <a:avLst/>
          </a:prstGeom>
        </p:spPr>
      </p:pic>
    </p:spTree>
    <p:extLst>
      <p:ext uri="{BB962C8B-B14F-4D97-AF65-F5344CB8AC3E}">
        <p14:creationId xmlns:p14="http://schemas.microsoft.com/office/powerpoint/2010/main" val="189649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7DDE7B6-FA63-F446-BEA4-AD0A2EAED37C}"/>
              </a:ext>
            </a:extLst>
          </p:cNvPr>
          <p:cNvPicPr>
            <a:picLocks noChangeAspect="1"/>
          </p:cNvPicPr>
          <p:nvPr/>
        </p:nvPicPr>
        <p:blipFill rotWithShape="1">
          <a:blip r:embed="rId2"/>
          <a:srcRect b="41005"/>
          <a:stretch/>
        </p:blipFill>
        <p:spPr>
          <a:xfrm>
            <a:off x="0" y="5471917"/>
            <a:ext cx="12192000" cy="1386083"/>
          </a:xfrm>
          <a:prstGeom prst="rect">
            <a:avLst/>
          </a:prstGeom>
        </p:spPr>
      </p:pic>
      <p:sp>
        <p:nvSpPr>
          <p:cNvPr id="14" name="TextBox 13">
            <a:extLst>
              <a:ext uri="{FF2B5EF4-FFF2-40B4-BE49-F238E27FC236}">
                <a16:creationId xmlns:a16="http://schemas.microsoft.com/office/drawing/2014/main" id="{39087041-09A6-C745-A05D-4F8214816E06}"/>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pic>
        <p:nvPicPr>
          <p:cNvPr id="17" name="Picture 16">
            <a:extLst>
              <a:ext uri="{FF2B5EF4-FFF2-40B4-BE49-F238E27FC236}">
                <a16:creationId xmlns:a16="http://schemas.microsoft.com/office/drawing/2014/main" id="{07C9E398-65F6-BF4E-9323-768294DB6619}"/>
              </a:ext>
            </a:extLst>
          </p:cNvPr>
          <p:cNvPicPr>
            <a:picLocks noChangeAspect="1"/>
          </p:cNvPicPr>
          <p:nvPr/>
        </p:nvPicPr>
        <p:blipFill>
          <a:blip r:embed="rId3"/>
          <a:stretch>
            <a:fillRect/>
          </a:stretch>
        </p:blipFill>
        <p:spPr>
          <a:xfrm>
            <a:off x="8926606" y="5925003"/>
            <a:ext cx="1631900" cy="687116"/>
          </a:xfrm>
          <a:prstGeom prst="rect">
            <a:avLst/>
          </a:prstGeom>
        </p:spPr>
      </p:pic>
      <p:pic>
        <p:nvPicPr>
          <p:cNvPr id="10" name="Picture 9">
            <a:extLst>
              <a:ext uri="{FF2B5EF4-FFF2-40B4-BE49-F238E27FC236}">
                <a16:creationId xmlns:a16="http://schemas.microsoft.com/office/drawing/2014/main" id="{78F192E3-B0FD-8547-AEEA-2343ACBE6A5E}"/>
              </a:ext>
            </a:extLst>
          </p:cNvPr>
          <p:cNvPicPr>
            <a:picLocks noChangeAspect="1"/>
          </p:cNvPicPr>
          <p:nvPr/>
        </p:nvPicPr>
        <p:blipFill rotWithShape="1">
          <a:blip r:embed="rId4"/>
          <a:srcRect t="34619"/>
          <a:stretch/>
        </p:blipFill>
        <p:spPr>
          <a:xfrm>
            <a:off x="0" y="0"/>
            <a:ext cx="12192000" cy="2370600"/>
          </a:xfrm>
          <a:prstGeom prst="rect">
            <a:avLst/>
          </a:prstGeom>
        </p:spPr>
      </p:pic>
      <p:sp>
        <p:nvSpPr>
          <p:cNvPr id="18" name="TextBox 17">
            <a:extLst>
              <a:ext uri="{FF2B5EF4-FFF2-40B4-BE49-F238E27FC236}">
                <a16:creationId xmlns:a16="http://schemas.microsoft.com/office/drawing/2014/main" id="{695E482F-7AF8-434F-92DC-5D542846ABA9}"/>
              </a:ext>
            </a:extLst>
          </p:cNvPr>
          <p:cNvSpPr txBox="1"/>
          <p:nvPr/>
        </p:nvSpPr>
        <p:spPr>
          <a:xfrm>
            <a:off x="983129" y="2006077"/>
            <a:ext cx="3149033" cy="1284967"/>
          </a:xfrm>
          <a:prstGeom prst="rect">
            <a:avLst/>
          </a:prstGeom>
          <a:noFill/>
        </p:spPr>
        <p:txBody>
          <a:bodyPr wrap="square" rtlCol="0">
            <a:spAutoFit/>
          </a:bodyPr>
          <a:lstStyle/>
          <a:p>
            <a:pPr>
              <a:lnSpc>
                <a:spcPts val="3060"/>
              </a:lnSpc>
            </a:pPr>
            <a:r>
              <a:rPr lang="en-US" sz="2800" b="1" dirty="0">
                <a:solidFill>
                  <a:srgbClr val="009EA5"/>
                </a:solidFill>
                <a:latin typeface="Arial Narrow" panose="020B0604020202020204" pitchFamily="34" charset="0"/>
                <a:cs typeface="Arial Narrow" panose="020B0604020202020204" pitchFamily="34" charset="0"/>
              </a:rPr>
              <a:t>Barges Provide Superior Cargo Capacity</a:t>
            </a:r>
          </a:p>
        </p:txBody>
      </p:sp>
      <p:sp>
        <p:nvSpPr>
          <p:cNvPr id="19" name="TextBox 18">
            <a:extLst>
              <a:ext uri="{FF2B5EF4-FFF2-40B4-BE49-F238E27FC236}">
                <a16:creationId xmlns:a16="http://schemas.microsoft.com/office/drawing/2014/main" id="{58F0D502-6B4F-2D44-B377-D039F440FED3}"/>
              </a:ext>
            </a:extLst>
          </p:cNvPr>
          <p:cNvSpPr txBox="1"/>
          <p:nvPr/>
        </p:nvSpPr>
        <p:spPr>
          <a:xfrm>
            <a:off x="990600" y="3397308"/>
            <a:ext cx="2410230" cy="1354217"/>
          </a:xfrm>
          <a:prstGeom prst="rect">
            <a:avLst/>
          </a:prstGeom>
          <a:noFill/>
        </p:spPr>
        <p:txBody>
          <a:bodyPr wrap="square" rtlCol="0">
            <a:spAutoFit/>
          </a:bodyPr>
          <a:lstStyle/>
          <a:p>
            <a:r>
              <a:rPr lang="en-US" sz="1600" i="1" dirty="0">
                <a:solidFill>
                  <a:srgbClr val="003F64"/>
                </a:solidFill>
                <a:latin typeface="Arial" panose="020B0604020202020204" pitchFamily="34" charset="0"/>
                <a:cs typeface="Arial" panose="020B0604020202020204" pitchFamily="34" charset="0"/>
              </a:rPr>
              <a:t>A typical barge transports significantly more cargo than a single truck or rail car. </a:t>
            </a:r>
            <a:endParaRPr lang="en-US" sz="1600" dirty="0">
              <a:solidFill>
                <a:srgbClr val="003F64"/>
              </a:solidFill>
              <a:latin typeface="Arial" panose="020B0604020202020204" pitchFamily="34" charset="0"/>
              <a:cs typeface="Arial" panose="020B0604020202020204" pitchFamily="34" charset="0"/>
            </a:endParaRPr>
          </a:p>
          <a:p>
            <a:endParaRPr lang="en-US" dirty="0"/>
          </a:p>
        </p:txBody>
      </p:sp>
      <p:pic>
        <p:nvPicPr>
          <p:cNvPr id="20" name="Picture 19">
            <a:extLst>
              <a:ext uri="{FF2B5EF4-FFF2-40B4-BE49-F238E27FC236}">
                <a16:creationId xmlns:a16="http://schemas.microsoft.com/office/drawing/2014/main" id="{83B1E05A-76B1-CA44-BE26-4D5801BA3A19}"/>
              </a:ext>
            </a:extLst>
          </p:cNvPr>
          <p:cNvPicPr>
            <a:picLocks noChangeAspect="1"/>
          </p:cNvPicPr>
          <p:nvPr/>
        </p:nvPicPr>
        <p:blipFill>
          <a:blip r:embed="rId5"/>
          <a:srcRect/>
          <a:stretch/>
        </p:blipFill>
        <p:spPr>
          <a:xfrm>
            <a:off x="3610719" y="1833687"/>
            <a:ext cx="7815808" cy="3606670"/>
          </a:xfrm>
          <a:prstGeom prst="rect">
            <a:avLst/>
          </a:prstGeom>
        </p:spPr>
      </p:pic>
    </p:spTree>
    <p:extLst>
      <p:ext uri="{BB962C8B-B14F-4D97-AF65-F5344CB8AC3E}">
        <p14:creationId xmlns:p14="http://schemas.microsoft.com/office/powerpoint/2010/main" val="130460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3104CF-1DEC-7E4A-8F96-1EF42E8E04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299"/>
            <a:ext cx="12191999" cy="6860299"/>
          </a:xfrm>
          <a:prstGeom prst="rect">
            <a:avLst/>
          </a:prstGeom>
        </p:spPr>
      </p:pic>
      <p:sp>
        <p:nvSpPr>
          <p:cNvPr id="7" name="Google Shape;54;p13">
            <a:extLst>
              <a:ext uri="{FF2B5EF4-FFF2-40B4-BE49-F238E27FC236}">
                <a16:creationId xmlns:a16="http://schemas.microsoft.com/office/drawing/2014/main" id="{706340EF-6E0E-2745-A8F5-1D2543D5E49D}"/>
              </a:ext>
            </a:extLst>
          </p:cNvPr>
          <p:cNvSpPr/>
          <p:nvPr/>
        </p:nvSpPr>
        <p:spPr>
          <a:xfrm rot="16200000" flipH="1">
            <a:off x="505842" y="-1177992"/>
            <a:ext cx="6860299" cy="9211685"/>
          </a:xfrm>
          <a:prstGeom prst="rect">
            <a:avLst/>
          </a:prstGeom>
          <a:gradFill>
            <a:gsLst>
              <a:gs pos="0">
                <a:srgbClr val="000000"/>
              </a:gs>
              <a:gs pos="100000">
                <a:schemeClr val="tx1">
                  <a:alpha val="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6B15759F-93BC-2C46-B076-70C31FB2EB0A}"/>
              </a:ext>
            </a:extLst>
          </p:cNvPr>
          <p:cNvPicPr>
            <a:picLocks noChangeAspect="1"/>
          </p:cNvPicPr>
          <p:nvPr/>
        </p:nvPicPr>
        <p:blipFill rotWithShape="1">
          <a:blip r:embed="rId4">
            <a:alphaModFix/>
          </a:blip>
          <a:srcRect t="32194"/>
          <a:stretch/>
        </p:blipFill>
        <p:spPr>
          <a:xfrm>
            <a:off x="0" y="0"/>
            <a:ext cx="12192000" cy="2458528"/>
          </a:xfrm>
          <a:prstGeom prst="rect">
            <a:avLst/>
          </a:prstGeom>
        </p:spPr>
      </p:pic>
      <p:pic>
        <p:nvPicPr>
          <p:cNvPr id="16" name="Picture 15">
            <a:extLst>
              <a:ext uri="{FF2B5EF4-FFF2-40B4-BE49-F238E27FC236}">
                <a16:creationId xmlns:a16="http://schemas.microsoft.com/office/drawing/2014/main" id="{696C5B2D-0547-DF44-87D8-A8877529C5FA}"/>
              </a:ext>
            </a:extLst>
          </p:cNvPr>
          <p:cNvPicPr>
            <a:picLocks noChangeAspect="1"/>
          </p:cNvPicPr>
          <p:nvPr/>
        </p:nvPicPr>
        <p:blipFill rotWithShape="1">
          <a:blip r:embed="rId5"/>
          <a:srcRect b="41005"/>
          <a:stretch/>
        </p:blipFill>
        <p:spPr>
          <a:xfrm>
            <a:off x="0" y="5471917"/>
            <a:ext cx="12192000" cy="1386083"/>
          </a:xfrm>
          <a:prstGeom prst="rect">
            <a:avLst/>
          </a:prstGeom>
        </p:spPr>
      </p:pic>
      <p:sp>
        <p:nvSpPr>
          <p:cNvPr id="11" name="TextBox 10">
            <a:extLst>
              <a:ext uri="{FF2B5EF4-FFF2-40B4-BE49-F238E27FC236}">
                <a16:creationId xmlns:a16="http://schemas.microsoft.com/office/drawing/2014/main" id="{A751FB9D-9346-B447-A58F-21D0E49C3268}"/>
              </a:ext>
            </a:extLst>
          </p:cNvPr>
          <p:cNvSpPr txBox="1"/>
          <p:nvPr/>
        </p:nvSpPr>
        <p:spPr>
          <a:xfrm>
            <a:off x="990599" y="2579421"/>
            <a:ext cx="4886094" cy="2574487"/>
          </a:xfrm>
          <a:prstGeom prst="rect">
            <a:avLst/>
          </a:prstGeom>
          <a:noFill/>
        </p:spPr>
        <p:txBody>
          <a:bodyPr wrap="square" rtlCol="0">
            <a:spAutoFit/>
          </a:bodyPr>
          <a:lstStyle/>
          <a:p>
            <a:pPr>
              <a:lnSpc>
                <a:spcPts val="2800"/>
              </a:lnSpc>
            </a:pPr>
            <a:r>
              <a:rPr lang="en-US" sz="2000" dirty="0">
                <a:solidFill>
                  <a:schemeClr val="bg1"/>
                </a:solidFill>
                <a:latin typeface="Arial" panose="020B0604020202020204" pitchFamily="34" charset="0"/>
                <a:cs typeface="Arial" panose="020B0604020202020204" pitchFamily="34" charset="0"/>
              </a:rPr>
              <a:t>Moving cargo on the inland waterways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is the best bet for reducing carbon footprint because barges generate far fewer emissions than trucks or rail.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Barge transport also results in fewer spills, which are more than double by truck and nearly three times by rail.</a:t>
            </a:r>
          </a:p>
        </p:txBody>
      </p:sp>
      <p:sp>
        <p:nvSpPr>
          <p:cNvPr id="2" name="TextBox 1">
            <a:extLst>
              <a:ext uri="{FF2B5EF4-FFF2-40B4-BE49-F238E27FC236}">
                <a16:creationId xmlns:a16="http://schemas.microsoft.com/office/drawing/2014/main" id="{639BB9B7-F523-5C43-9912-E9F361BFD277}"/>
              </a:ext>
            </a:extLst>
          </p:cNvPr>
          <p:cNvSpPr txBox="1"/>
          <p:nvPr/>
        </p:nvSpPr>
        <p:spPr>
          <a:xfrm>
            <a:off x="969818" y="333820"/>
            <a:ext cx="6246906" cy="1261884"/>
          </a:xfrm>
          <a:prstGeom prst="rect">
            <a:avLst/>
          </a:prstGeom>
          <a:noFill/>
        </p:spPr>
        <p:txBody>
          <a:bodyPr wrap="square" rtlCol="0">
            <a:spAutoFit/>
          </a:bodyPr>
          <a:lstStyle/>
          <a:p>
            <a:r>
              <a:rPr lang="en-US" sz="3800" b="1" dirty="0">
                <a:solidFill>
                  <a:schemeClr val="bg1"/>
                </a:solidFill>
                <a:latin typeface="Arial Narrow" panose="020B0604020202020204" pitchFamily="34" charset="0"/>
                <a:cs typeface="Arial Narrow" panose="020B0604020202020204" pitchFamily="34" charset="0"/>
              </a:rPr>
              <a:t>Lowest Carbon Footprint – </a:t>
            </a:r>
            <a:br>
              <a:rPr lang="en-US" sz="3800" b="1" dirty="0">
                <a:solidFill>
                  <a:schemeClr val="bg1"/>
                </a:solidFill>
                <a:latin typeface="Arial Narrow" panose="020B0604020202020204" pitchFamily="34" charset="0"/>
                <a:cs typeface="Arial Narrow" panose="020B0604020202020204" pitchFamily="34" charset="0"/>
              </a:rPr>
            </a:br>
            <a:r>
              <a:rPr lang="en-US" sz="3800" b="1" dirty="0">
                <a:solidFill>
                  <a:schemeClr val="bg1"/>
                </a:solidFill>
                <a:latin typeface="Arial Narrow" panose="020B0604020202020204" pitchFamily="34" charset="0"/>
                <a:cs typeface="Arial Narrow" panose="020B0604020202020204" pitchFamily="34" charset="0"/>
              </a:rPr>
              <a:t>Least Community Impact</a:t>
            </a:r>
          </a:p>
        </p:txBody>
      </p:sp>
      <p:sp>
        <p:nvSpPr>
          <p:cNvPr id="17" name="TextBox 16">
            <a:extLst>
              <a:ext uri="{FF2B5EF4-FFF2-40B4-BE49-F238E27FC236}">
                <a16:creationId xmlns:a16="http://schemas.microsoft.com/office/drawing/2014/main" id="{C6F2C290-8502-604D-9B4A-DEF5C92B4589}"/>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pic>
        <p:nvPicPr>
          <p:cNvPr id="18" name="Picture 17">
            <a:extLst>
              <a:ext uri="{FF2B5EF4-FFF2-40B4-BE49-F238E27FC236}">
                <a16:creationId xmlns:a16="http://schemas.microsoft.com/office/drawing/2014/main" id="{C952D8D7-1F1E-434A-91FB-97BC04193DC4}"/>
              </a:ext>
            </a:extLst>
          </p:cNvPr>
          <p:cNvPicPr>
            <a:picLocks noChangeAspect="1"/>
          </p:cNvPicPr>
          <p:nvPr/>
        </p:nvPicPr>
        <p:blipFill>
          <a:blip r:embed="rId6"/>
          <a:stretch>
            <a:fillRect/>
          </a:stretch>
        </p:blipFill>
        <p:spPr>
          <a:xfrm>
            <a:off x="8926606" y="5925003"/>
            <a:ext cx="1631900" cy="687116"/>
          </a:xfrm>
          <a:prstGeom prst="rect">
            <a:avLst/>
          </a:prstGeom>
        </p:spPr>
      </p:pic>
    </p:spTree>
    <p:extLst>
      <p:ext uri="{BB962C8B-B14F-4D97-AF65-F5344CB8AC3E}">
        <p14:creationId xmlns:p14="http://schemas.microsoft.com/office/powerpoint/2010/main" val="3317835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7DDE7B6-FA63-F446-BEA4-AD0A2EAED37C}"/>
              </a:ext>
            </a:extLst>
          </p:cNvPr>
          <p:cNvPicPr>
            <a:picLocks noChangeAspect="1"/>
          </p:cNvPicPr>
          <p:nvPr/>
        </p:nvPicPr>
        <p:blipFill rotWithShape="1">
          <a:blip r:embed="rId2"/>
          <a:srcRect b="41005"/>
          <a:stretch/>
        </p:blipFill>
        <p:spPr>
          <a:xfrm>
            <a:off x="0" y="5471917"/>
            <a:ext cx="12192000" cy="1386083"/>
          </a:xfrm>
          <a:prstGeom prst="rect">
            <a:avLst/>
          </a:prstGeom>
        </p:spPr>
      </p:pic>
      <p:sp>
        <p:nvSpPr>
          <p:cNvPr id="11" name="TextBox 10">
            <a:extLst>
              <a:ext uri="{FF2B5EF4-FFF2-40B4-BE49-F238E27FC236}">
                <a16:creationId xmlns:a16="http://schemas.microsoft.com/office/drawing/2014/main" id="{A751FB9D-9346-B447-A58F-21D0E49C3268}"/>
              </a:ext>
            </a:extLst>
          </p:cNvPr>
          <p:cNvSpPr txBox="1"/>
          <p:nvPr/>
        </p:nvSpPr>
        <p:spPr>
          <a:xfrm>
            <a:off x="990601" y="3475322"/>
            <a:ext cx="3245733" cy="1600951"/>
          </a:xfrm>
          <a:prstGeom prst="rect">
            <a:avLst/>
          </a:prstGeom>
          <a:noFill/>
        </p:spPr>
        <p:txBody>
          <a:bodyPr wrap="square" rtlCol="0">
            <a:spAutoFit/>
          </a:bodyPr>
          <a:lstStyle/>
          <a:p>
            <a:pPr>
              <a:lnSpc>
                <a:spcPts val="2420"/>
              </a:lnSpc>
            </a:pPr>
            <a:r>
              <a:rPr lang="en-US" sz="1600" dirty="0">
                <a:solidFill>
                  <a:srgbClr val="003F64"/>
                </a:solidFill>
                <a:latin typeface="Arial" panose="020B0604020202020204" pitchFamily="34" charset="0"/>
                <a:cs typeface="Arial" panose="020B0604020202020204" pitchFamily="34" charset="0"/>
              </a:rPr>
              <a:t>To move an identical amount of cargo by rail generates 43% more carbon dioxide than by barge, and trucks generate over 800% more emissions.</a:t>
            </a:r>
          </a:p>
        </p:txBody>
      </p:sp>
      <p:sp>
        <p:nvSpPr>
          <p:cNvPr id="14" name="TextBox 13">
            <a:extLst>
              <a:ext uri="{FF2B5EF4-FFF2-40B4-BE49-F238E27FC236}">
                <a16:creationId xmlns:a16="http://schemas.microsoft.com/office/drawing/2014/main" id="{39087041-09A6-C745-A05D-4F8214816E06}"/>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pic>
        <p:nvPicPr>
          <p:cNvPr id="17" name="Picture 16">
            <a:extLst>
              <a:ext uri="{FF2B5EF4-FFF2-40B4-BE49-F238E27FC236}">
                <a16:creationId xmlns:a16="http://schemas.microsoft.com/office/drawing/2014/main" id="{07C9E398-65F6-BF4E-9323-768294DB6619}"/>
              </a:ext>
            </a:extLst>
          </p:cNvPr>
          <p:cNvPicPr>
            <a:picLocks noChangeAspect="1"/>
          </p:cNvPicPr>
          <p:nvPr/>
        </p:nvPicPr>
        <p:blipFill>
          <a:blip r:embed="rId3"/>
          <a:stretch>
            <a:fillRect/>
          </a:stretch>
        </p:blipFill>
        <p:spPr>
          <a:xfrm>
            <a:off x="8926606" y="5925003"/>
            <a:ext cx="1631900" cy="687116"/>
          </a:xfrm>
          <a:prstGeom prst="rect">
            <a:avLst/>
          </a:prstGeom>
        </p:spPr>
      </p:pic>
      <p:sp>
        <p:nvSpPr>
          <p:cNvPr id="2" name="TextBox 1">
            <a:extLst>
              <a:ext uri="{FF2B5EF4-FFF2-40B4-BE49-F238E27FC236}">
                <a16:creationId xmlns:a16="http://schemas.microsoft.com/office/drawing/2014/main" id="{639BB9B7-F523-5C43-9912-E9F361BFD277}"/>
              </a:ext>
            </a:extLst>
          </p:cNvPr>
          <p:cNvSpPr txBox="1"/>
          <p:nvPr/>
        </p:nvSpPr>
        <p:spPr>
          <a:xfrm>
            <a:off x="983129" y="1979574"/>
            <a:ext cx="5112871" cy="523220"/>
          </a:xfrm>
          <a:prstGeom prst="rect">
            <a:avLst/>
          </a:prstGeom>
          <a:noFill/>
        </p:spPr>
        <p:txBody>
          <a:bodyPr wrap="square" rtlCol="0">
            <a:spAutoFit/>
          </a:bodyPr>
          <a:lstStyle/>
          <a:p>
            <a:r>
              <a:rPr lang="en-US" sz="2800" b="1" dirty="0">
                <a:solidFill>
                  <a:srgbClr val="009EA5"/>
                </a:solidFill>
                <a:latin typeface="Arial Narrow" panose="020B0604020202020204" pitchFamily="34" charset="0"/>
                <a:cs typeface="Arial Narrow" panose="020B0604020202020204" pitchFamily="34" charset="0"/>
              </a:rPr>
              <a:t>Better For the Environment</a:t>
            </a:r>
          </a:p>
        </p:txBody>
      </p:sp>
      <p:sp>
        <p:nvSpPr>
          <p:cNvPr id="12" name="TextBox 11">
            <a:extLst>
              <a:ext uri="{FF2B5EF4-FFF2-40B4-BE49-F238E27FC236}">
                <a16:creationId xmlns:a16="http://schemas.microsoft.com/office/drawing/2014/main" id="{439C43C9-1456-6144-98D4-99D9178ED1C5}"/>
              </a:ext>
            </a:extLst>
          </p:cNvPr>
          <p:cNvSpPr txBox="1"/>
          <p:nvPr/>
        </p:nvSpPr>
        <p:spPr>
          <a:xfrm>
            <a:off x="990599" y="2569010"/>
            <a:ext cx="3729811" cy="830997"/>
          </a:xfrm>
          <a:prstGeom prst="rect">
            <a:avLst/>
          </a:prstGeom>
          <a:noFill/>
        </p:spPr>
        <p:txBody>
          <a:bodyPr wrap="square" rtlCol="0">
            <a:spAutoFit/>
          </a:bodyPr>
          <a:lstStyle/>
          <a:p>
            <a:r>
              <a:rPr lang="en-US" sz="1600" i="1" dirty="0">
                <a:solidFill>
                  <a:srgbClr val="003F64"/>
                </a:solidFill>
                <a:latin typeface="Arial" panose="020B0604020202020204" pitchFamily="34" charset="0"/>
                <a:cs typeface="Arial" panose="020B0604020202020204" pitchFamily="34" charset="0"/>
              </a:rPr>
              <a:t>Barges have the smallest carbon footprint among competitive transportation modes.</a:t>
            </a:r>
            <a:endParaRPr lang="en-US" sz="1600" dirty="0">
              <a:solidFill>
                <a:srgbClr val="003F64"/>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F043558-EAB7-2242-BA9B-CCBC97F29586}"/>
              </a:ext>
            </a:extLst>
          </p:cNvPr>
          <p:cNvPicPr>
            <a:picLocks noChangeAspect="1"/>
          </p:cNvPicPr>
          <p:nvPr/>
        </p:nvPicPr>
        <p:blipFill>
          <a:blip r:embed="rId4"/>
          <a:srcRect/>
          <a:stretch/>
        </p:blipFill>
        <p:spPr>
          <a:xfrm>
            <a:off x="4279895" y="1515926"/>
            <a:ext cx="7472922" cy="3673605"/>
          </a:xfrm>
          <a:prstGeom prst="rect">
            <a:avLst/>
          </a:prstGeom>
        </p:spPr>
      </p:pic>
      <p:pic>
        <p:nvPicPr>
          <p:cNvPr id="19" name="Picture 18">
            <a:extLst>
              <a:ext uri="{FF2B5EF4-FFF2-40B4-BE49-F238E27FC236}">
                <a16:creationId xmlns:a16="http://schemas.microsoft.com/office/drawing/2014/main" id="{FF523336-0359-374F-A4FE-B66A68D83268}"/>
              </a:ext>
            </a:extLst>
          </p:cNvPr>
          <p:cNvPicPr>
            <a:picLocks noChangeAspect="1"/>
          </p:cNvPicPr>
          <p:nvPr/>
        </p:nvPicPr>
        <p:blipFill rotWithShape="1">
          <a:blip r:embed="rId5"/>
          <a:srcRect t="34619"/>
          <a:stretch/>
        </p:blipFill>
        <p:spPr>
          <a:xfrm>
            <a:off x="0" y="0"/>
            <a:ext cx="12192000" cy="2370600"/>
          </a:xfrm>
          <a:prstGeom prst="rect">
            <a:avLst/>
          </a:prstGeom>
        </p:spPr>
      </p:pic>
    </p:spTree>
    <p:extLst>
      <p:ext uri="{BB962C8B-B14F-4D97-AF65-F5344CB8AC3E}">
        <p14:creationId xmlns:p14="http://schemas.microsoft.com/office/powerpoint/2010/main" val="3539073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043558-EAB7-2242-BA9B-CCBC97F29586}"/>
              </a:ext>
            </a:extLst>
          </p:cNvPr>
          <p:cNvPicPr>
            <a:picLocks noChangeAspect="1"/>
          </p:cNvPicPr>
          <p:nvPr/>
        </p:nvPicPr>
        <p:blipFill>
          <a:blip r:embed="rId2"/>
          <a:srcRect/>
          <a:stretch/>
        </p:blipFill>
        <p:spPr>
          <a:xfrm>
            <a:off x="5051190" y="2678880"/>
            <a:ext cx="6276429" cy="2552118"/>
          </a:xfrm>
          <a:prstGeom prst="rect">
            <a:avLst/>
          </a:prstGeom>
        </p:spPr>
      </p:pic>
      <p:pic>
        <p:nvPicPr>
          <p:cNvPr id="16" name="Picture 15">
            <a:extLst>
              <a:ext uri="{FF2B5EF4-FFF2-40B4-BE49-F238E27FC236}">
                <a16:creationId xmlns:a16="http://schemas.microsoft.com/office/drawing/2014/main" id="{57DDE7B6-FA63-F446-BEA4-AD0A2EAED37C}"/>
              </a:ext>
            </a:extLst>
          </p:cNvPr>
          <p:cNvPicPr>
            <a:picLocks noChangeAspect="1"/>
          </p:cNvPicPr>
          <p:nvPr/>
        </p:nvPicPr>
        <p:blipFill rotWithShape="1">
          <a:blip r:embed="rId3"/>
          <a:srcRect b="41005"/>
          <a:stretch/>
        </p:blipFill>
        <p:spPr>
          <a:xfrm>
            <a:off x="0" y="5471917"/>
            <a:ext cx="12192000" cy="1386083"/>
          </a:xfrm>
          <a:prstGeom prst="rect">
            <a:avLst/>
          </a:prstGeom>
        </p:spPr>
      </p:pic>
      <p:sp>
        <p:nvSpPr>
          <p:cNvPr id="11" name="TextBox 10">
            <a:extLst>
              <a:ext uri="{FF2B5EF4-FFF2-40B4-BE49-F238E27FC236}">
                <a16:creationId xmlns:a16="http://schemas.microsoft.com/office/drawing/2014/main" id="{A751FB9D-9346-B447-A58F-21D0E49C3268}"/>
              </a:ext>
            </a:extLst>
          </p:cNvPr>
          <p:cNvSpPr txBox="1"/>
          <p:nvPr/>
        </p:nvSpPr>
        <p:spPr>
          <a:xfrm>
            <a:off x="990600" y="2980586"/>
            <a:ext cx="3517392" cy="2216504"/>
          </a:xfrm>
          <a:prstGeom prst="rect">
            <a:avLst/>
          </a:prstGeom>
          <a:noFill/>
        </p:spPr>
        <p:txBody>
          <a:bodyPr wrap="square" rtlCol="0">
            <a:spAutoFit/>
          </a:bodyPr>
          <a:lstStyle/>
          <a:p>
            <a:pPr>
              <a:lnSpc>
                <a:spcPts val="2420"/>
              </a:lnSpc>
            </a:pPr>
            <a:r>
              <a:rPr lang="en-US" sz="1600" dirty="0">
                <a:solidFill>
                  <a:srgbClr val="003F64"/>
                </a:solidFill>
                <a:latin typeface="Arial" panose="020B0604020202020204" pitchFamily="34" charset="0"/>
                <a:cs typeface="Arial" panose="020B0604020202020204" pitchFamily="34" charset="0"/>
              </a:rPr>
              <a:t>All transport modes continuously work hard to prevent accidents, human errors, and other causes of spills. Statistics for 2001-2019 show trucks have 239% and rail cars have 287% more incidents than barges. </a:t>
            </a:r>
          </a:p>
          <a:p>
            <a:pPr>
              <a:lnSpc>
                <a:spcPts val="2420"/>
              </a:lnSpc>
            </a:pPr>
            <a:endParaRPr lang="en-US" sz="1600" dirty="0">
              <a:solidFill>
                <a:srgbClr val="003F64"/>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9087041-09A6-C745-A05D-4F8214816E06}"/>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pic>
        <p:nvPicPr>
          <p:cNvPr id="17" name="Picture 16">
            <a:extLst>
              <a:ext uri="{FF2B5EF4-FFF2-40B4-BE49-F238E27FC236}">
                <a16:creationId xmlns:a16="http://schemas.microsoft.com/office/drawing/2014/main" id="{07C9E398-65F6-BF4E-9323-768294DB6619}"/>
              </a:ext>
            </a:extLst>
          </p:cNvPr>
          <p:cNvPicPr>
            <a:picLocks noChangeAspect="1"/>
          </p:cNvPicPr>
          <p:nvPr/>
        </p:nvPicPr>
        <p:blipFill>
          <a:blip r:embed="rId4"/>
          <a:stretch>
            <a:fillRect/>
          </a:stretch>
        </p:blipFill>
        <p:spPr>
          <a:xfrm>
            <a:off x="8926606" y="5925003"/>
            <a:ext cx="1631900" cy="687116"/>
          </a:xfrm>
          <a:prstGeom prst="rect">
            <a:avLst/>
          </a:prstGeom>
        </p:spPr>
      </p:pic>
      <p:sp>
        <p:nvSpPr>
          <p:cNvPr id="2" name="TextBox 1">
            <a:extLst>
              <a:ext uri="{FF2B5EF4-FFF2-40B4-BE49-F238E27FC236}">
                <a16:creationId xmlns:a16="http://schemas.microsoft.com/office/drawing/2014/main" id="{639BB9B7-F523-5C43-9912-E9F361BFD277}"/>
              </a:ext>
            </a:extLst>
          </p:cNvPr>
          <p:cNvSpPr txBox="1"/>
          <p:nvPr/>
        </p:nvSpPr>
        <p:spPr>
          <a:xfrm>
            <a:off x="971553" y="1973891"/>
            <a:ext cx="8185893" cy="523220"/>
          </a:xfrm>
          <a:prstGeom prst="rect">
            <a:avLst/>
          </a:prstGeom>
          <a:noFill/>
        </p:spPr>
        <p:txBody>
          <a:bodyPr wrap="square" rtlCol="0">
            <a:spAutoFit/>
          </a:bodyPr>
          <a:lstStyle/>
          <a:p>
            <a:r>
              <a:rPr lang="en-US" sz="2800" b="1" dirty="0">
                <a:solidFill>
                  <a:srgbClr val="009EA5"/>
                </a:solidFill>
                <a:latin typeface="Arial Narrow" panose="020B0604020202020204" pitchFamily="34" charset="0"/>
                <a:cs typeface="Arial Narrow" panose="020B0604020202020204" pitchFamily="34" charset="0"/>
              </a:rPr>
              <a:t>Protecting Our Communities</a:t>
            </a:r>
          </a:p>
        </p:txBody>
      </p:sp>
      <p:sp>
        <p:nvSpPr>
          <p:cNvPr id="12" name="TextBox 11">
            <a:extLst>
              <a:ext uri="{FF2B5EF4-FFF2-40B4-BE49-F238E27FC236}">
                <a16:creationId xmlns:a16="http://schemas.microsoft.com/office/drawing/2014/main" id="{439C43C9-1456-6144-98D4-99D9178ED1C5}"/>
              </a:ext>
            </a:extLst>
          </p:cNvPr>
          <p:cNvSpPr txBox="1"/>
          <p:nvPr/>
        </p:nvSpPr>
        <p:spPr>
          <a:xfrm>
            <a:off x="990599" y="2580128"/>
            <a:ext cx="6307348" cy="338554"/>
          </a:xfrm>
          <a:prstGeom prst="rect">
            <a:avLst/>
          </a:prstGeom>
          <a:noFill/>
        </p:spPr>
        <p:txBody>
          <a:bodyPr wrap="square" rtlCol="0">
            <a:spAutoFit/>
          </a:bodyPr>
          <a:lstStyle/>
          <a:p>
            <a:r>
              <a:rPr lang="en-US" sz="1600" i="1" dirty="0">
                <a:solidFill>
                  <a:srgbClr val="003F64"/>
                </a:solidFill>
                <a:latin typeface="Arial" panose="020B0604020202020204" pitchFamily="34" charset="0"/>
                <a:cs typeface="Arial" panose="020B0604020202020204" pitchFamily="34" charset="0"/>
              </a:rPr>
              <a:t>Inland waterways transport moves hazardous materials more safely.</a:t>
            </a:r>
            <a:endParaRPr lang="en-US" sz="1600" dirty="0">
              <a:solidFill>
                <a:srgbClr val="003F64"/>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BF95C12-9B15-3340-AB05-47C6DDAAA076}"/>
              </a:ext>
            </a:extLst>
          </p:cNvPr>
          <p:cNvPicPr>
            <a:picLocks noChangeAspect="1"/>
          </p:cNvPicPr>
          <p:nvPr/>
        </p:nvPicPr>
        <p:blipFill rotWithShape="1">
          <a:blip r:embed="rId5"/>
          <a:srcRect t="34619"/>
          <a:stretch/>
        </p:blipFill>
        <p:spPr>
          <a:xfrm>
            <a:off x="0" y="0"/>
            <a:ext cx="12192000" cy="2370600"/>
          </a:xfrm>
          <a:prstGeom prst="rect">
            <a:avLst/>
          </a:prstGeom>
        </p:spPr>
      </p:pic>
    </p:spTree>
    <p:extLst>
      <p:ext uri="{BB962C8B-B14F-4D97-AF65-F5344CB8AC3E}">
        <p14:creationId xmlns:p14="http://schemas.microsoft.com/office/powerpoint/2010/main" val="215035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1804B4-AB13-E140-8E4F-2C1369D15A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51" y="119785"/>
            <a:ext cx="12203151" cy="6738215"/>
          </a:xfrm>
          <a:prstGeom prst="rect">
            <a:avLst/>
          </a:prstGeom>
        </p:spPr>
      </p:pic>
      <p:sp>
        <p:nvSpPr>
          <p:cNvPr id="8" name="Google Shape;54;p13">
            <a:extLst>
              <a:ext uri="{FF2B5EF4-FFF2-40B4-BE49-F238E27FC236}">
                <a16:creationId xmlns:a16="http://schemas.microsoft.com/office/drawing/2014/main" id="{65E3D9FF-71D7-A64F-BB11-3CBDDF7D044B}"/>
              </a:ext>
            </a:extLst>
          </p:cNvPr>
          <p:cNvSpPr/>
          <p:nvPr/>
        </p:nvSpPr>
        <p:spPr>
          <a:xfrm rot="16200000" flipH="1">
            <a:off x="-54838" y="-1114204"/>
            <a:ext cx="6858000" cy="9086409"/>
          </a:xfrm>
          <a:prstGeom prst="rect">
            <a:avLst/>
          </a:prstGeom>
          <a:gradFill>
            <a:gsLst>
              <a:gs pos="0">
                <a:srgbClr val="000000"/>
              </a:gs>
              <a:gs pos="100000">
                <a:schemeClr val="tx1">
                  <a:alpha val="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6B15759F-93BC-2C46-B076-70C31FB2EB0A}"/>
              </a:ext>
            </a:extLst>
          </p:cNvPr>
          <p:cNvPicPr>
            <a:picLocks noChangeAspect="1"/>
          </p:cNvPicPr>
          <p:nvPr/>
        </p:nvPicPr>
        <p:blipFill rotWithShape="1">
          <a:blip r:embed="rId4">
            <a:alphaModFix/>
          </a:blip>
          <a:srcRect t="32194"/>
          <a:stretch/>
        </p:blipFill>
        <p:spPr>
          <a:xfrm>
            <a:off x="0" y="0"/>
            <a:ext cx="12192000" cy="2458528"/>
          </a:xfrm>
          <a:prstGeom prst="rect">
            <a:avLst/>
          </a:prstGeom>
        </p:spPr>
      </p:pic>
      <p:pic>
        <p:nvPicPr>
          <p:cNvPr id="9" name="Picture 8">
            <a:extLst>
              <a:ext uri="{FF2B5EF4-FFF2-40B4-BE49-F238E27FC236}">
                <a16:creationId xmlns:a16="http://schemas.microsoft.com/office/drawing/2014/main" id="{38C883C6-6DD6-5144-A392-B5E15C051EAA}"/>
              </a:ext>
            </a:extLst>
          </p:cNvPr>
          <p:cNvPicPr>
            <a:picLocks noChangeAspect="1"/>
          </p:cNvPicPr>
          <p:nvPr/>
        </p:nvPicPr>
        <p:blipFill rotWithShape="1">
          <a:blip r:embed="rId5"/>
          <a:srcRect b="41005"/>
          <a:stretch/>
        </p:blipFill>
        <p:spPr>
          <a:xfrm>
            <a:off x="0" y="5471917"/>
            <a:ext cx="12192000" cy="1386083"/>
          </a:xfrm>
          <a:prstGeom prst="rect">
            <a:avLst/>
          </a:prstGeom>
        </p:spPr>
      </p:pic>
      <p:sp>
        <p:nvSpPr>
          <p:cNvPr id="11" name="TextBox 10">
            <a:extLst>
              <a:ext uri="{FF2B5EF4-FFF2-40B4-BE49-F238E27FC236}">
                <a16:creationId xmlns:a16="http://schemas.microsoft.com/office/drawing/2014/main" id="{A751FB9D-9346-B447-A58F-21D0E49C3268}"/>
              </a:ext>
            </a:extLst>
          </p:cNvPr>
          <p:cNvSpPr txBox="1"/>
          <p:nvPr/>
        </p:nvSpPr>
        <p:spPr>
          <a:xfrm>
            <a:off x="990599" y="2579421"/>
            <a:ext cx="4684060" cy="1856277"/>
          </a:xfrm>
          <a:prstGeom prst="rect">
            <a:avLst/>
          </a:prstGeom>
          <a:noFill/>
        </p:spPr>
        <p:txBody>
          <a:bodyPr wrap="square" rtlCol="0">
            <a:spAutoFit/>
          </a:bodyPr>
          <a:lstStyle/>
          <a:p>
            <a:pPr>
              <a:lnSpc>
                <a:spcPts val="2800"/>
              </a:lnSpc>
            </a:pPr>
            <a:r>
              <a:rPr lang="en-US" sz="2000" dirty="0">
                <a:solidFill>
                  <a:schemeClr val="bg1"/>
                </a:solidFill>
                <a:latin typeface="Arial" panose="020B0604020202020204" pitchFamily="34" charset="0"/>
                <a:cs typeface="Arial" panose="020B0604020202020204" pitchFamily="34" charset="0"/>
              </a:rPr>
              <a:t>Our inland waterways system moves goods more safely and efficiently than rail or highway. It is a key component of the transportation network and essential to our country’s economic strength. </a:t>
            </a:r>
          </a:p>
        </p:txBody>
      </p:sp>
      <p:sp>
        <p:nvSpPr>
          <p:cNvPr id="2" name="TextBox 1">
            <a:extLst>
              <a:ext uri="{FF2B5EF4-FFF2-40B4-BE49-F238E27FC236}">
                <a16:creationId xmlns:a16="http://schemas.microsoft.com/office/drawing/2014/main" id="{639BB9B7-F523-5C43-9912-E9F361BFD277}"/>
              </a:ext>
            </a:extLst>
          </p:cNvPr>
          <p:cNvSpPr txBox="1"/>
          <p:nvPr/>
        </p:nvSpPr>
        <p:spPr>
          <a:xfrm>
            <a:off x="969818" y="333819"/>
            <a:ext cx="6246906" cy="1261884"/>
          </a:xfrm>
          <a:prstGeom prst="rect">
            <a:avLst/>
          </a:prstGeom>
          <a:noFill/>
        </p:spPr>
        <p:txBody>
          <a:bodyPr wrap="square" rtlCol="0">
            <a:spAutoFit/>
          </a:bodyPr>
          <a:lstStyle/>
          <a:p>
            <a:r>
              <a:rPr lang="en-US" sz="3800" b="1" dirty="0">
                <a:solidFill>
                  <a:schemeClr val="bg1"/>
                </a:solidFill>
                <a:latin typeface="Arial Narrow" panose="020B0604020202020204" pitchFamily="34" charset="0"/>
                <a:cs typeface="Arial Narrow" panose="020B0604020202020204" pitchFamily="34" charset="0"/>
              </a:rPr>
              <a:t>Inland Waterways </a:t>
            </a:r>
            <a:br>
              <a:rPr lang="en-US" sz="3800" b="1" dirty="0">
                <a:solidFill>
                  <a:schemeClr val="bg1"/>
                </a:solidFill>
                <a:latin typeface="Arial Narrow" panose="020B0604020202020204" pitchFamily="34" charset="0"/>
                <a:cs typeface="Arial Narrow" panose="020B0604020202020204" pitchFamily="34" charset="0"/>
              </a:rPr>
            </a:br>
            <a:r>
              <a:rPr lang="en-US" sz="3800" b="1" dirty="0">
                <a:solidFill>
                  <a:schemeClr val="bg1"/>
                </a:solidFill>
                <a:latin typeface="Arial Narrow" panose="020B0604020202020204" pitchFamily="34" charset="0"/>
                <a:cs typeface="Arial Narrow" panose="020B0604020202020204" pitchFamily="34" charset="0"/>
              </a:rPr>
              <a:t>Move America</a:t>
            </a:r>
          </a:p>
        </p:txBody>
      </p:sp>
      <p:sp>
        <p:nvSpPr>
          <p:cNvPr id="12" name="TextBox 11">
            <a:extLst>
              <a:ext uri="{FF2B5EF4-FFF2-40B4-BE49-F238E27FC236}">
                <a16:creationId xmlns:a16="http://schemas.microsoft.com/office/drawing/2014/main" id="{38B3709F-2BDE-9B40-BF37-74E120E8A711}"/>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pic>
        <p:nvPicPr>
          <p:cNvPr id="13" name="Picture 12">
            <a:extLst>
              <a:ext uri="{FF2B5EF4-FFF2-40B4-BE49-F238E27FC236}">
                <a16:creationId xmlns:a16="http://schemas.microsoft.com/office/drawing/2014/main" id="{5D842C51-6732-7142-A76E-010871FD206E}"/>
              </a:ext>
            </a:extLst>
          </p:cNvPr>
          <p:cNvPicPr>
            <a:picLocks noChangeAspect="1"/>
          </p:cNvPicPr>
          <p:nvPr/>
        </p:nvPicPr>
        <p:blipFill>
          <a:blip r:embed="rId6"/>
          <a:stretch>
            <a:fillRect/>
          </a:stretch>
        </p:blipFill>
        <p:spPr>
          <a:xfrm>
            <a:off x="8926606" y="5925003"/>
            <a:ext cx="1631900" cy="687116"/>
          </a:xfrm>
          <a:prstGeom prst="rect">
            <a:avLst/>
          </a:prstGeom>
        </p:spPr>
      </p:pic>
    </p:spTree>
    <p:extLst>
      <p:ext uri="{BB962C8B-B14F-4D97-AF65-F5344CB8AC3E}">
        <p14:creationId xmlns:p14="http://schemas.microsoft.com/office/powerpoint/2010/main" val="4293855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7DDE7B6-FA63-F446-BEA4-AD0A2EAED37C}"/>
              </a:ext>
            </a:extLst>
          </p:cNvPr>
          <p:cNvPicPr>
            <a:picLocks noChangeAspect="1"/>
          </p:cNvPicPr>
          <p:nvPr/>
        </p:nvPicPr>
        <p:blipFill rotWithShape="1">
          <a:blip r:embed="rId2"/>
          <a:srcRect b="41005"/>
          <a:stretch/>
        </p:blipFill>
        <p:spPr>
          <a:xfrm>
            <a:off x="0" y="5471917"/>
            <a:ext cx="12192000" cy="1386083"/>
          </a:xfrm>
          <a:prstGeom prst="rect">
            <a:avLst/>
          </a:prstGeom>
        </p:spPr>
      </p:pic>
      <p:sp>
        <p:nvSpPr>
          <p:cNvPr id="11" name="TextBox 10">
            <a:extLst>
              <a:ext uri="{FF2B5EF4-FFF2-40B4-BE49-F238E27FC236}">
                <a16:creationId xmlns:a16="http://schemas.microsoft.com/office/drawing/2014/main" id="{A751FB9D-9346-B447-A58F-21D0E49C3268}"/>
              </a:ext>
            </a:extLst>
          </p:cNvPr>
          <p:cNvSpPr txBox="1"/>
          <p:nvPr/>
        </p:nvSpPr>
        <p:spPr>
          <a:xfrm>
            <a:off x="990599" y="2920563"/>
            <a:ext cx="4770121" cy="1908728"/>
          </a:xfrm>
          <a:prstGeom prst="rect">
            <a:avLst/>
          </a:prstGeom>
          <a:noFill/>
        </p:spPr>
        <p:txBody>
          <a:bodyPr wrap="square" rtlCol="0">
            <a:spAutoFit/>
          </a:bodyPr>
          <a:lstStyle/>
          <a:p>
            <a:pPr>
              <a:lnSpc>
                <a:spcPts val="2420"/>
              </a:lnSpc>
            </a:pPr>
            <a:r>
              <a:rPr lang="en-US" sz="1600" dirty="0">
                <a:solidFill>
                  <a:srgbClr val="003F64"/>
                </a:solidFill>
                <a:latin typeface="Arial" panose="020B0604020202020204" pitchFamily="34" charset="0"/>
                <a:cs typeface="Arial" panose="020B0604020202020204" pitchFamily="34" charset="0"/>
              </a:rPr>
              <a:t>The inland waterways system includes approximately 12,000 miles of commercially navigable channels and 192 lock sites with 237 chambers that serve navigation. America’s “inland marine highways” ease congestion on roads and rail, carrying critical commodities by barge.</a:t>
            </a:r>
          </a:p>
        </p:txBody>
      </p:sp>
      <p:sp>
        <p:nvSpPr>
          <p:cNvPr id="14" name="TextBox 13">
            <a:extLst>
              <a:ext uri="{FF2B5EF4-FFF2-40B4-BE49-F238E27FC236}">
                <a16:creationId xmlns:a16="http://schemas.microsoft.com/office/drawing/2014/main" id="{39087041-09A6-C745-A05D-4F8214816E06}"/>
              </a:ext>
            </a:extLst>
          </p:cNvPr>
          <p:cNvSpPr txBox="1"/>
          <p:nvPr/>
        </p:nvSpPr>
        <p:spPr>
          <a:xfrm>
            <a:off x="972671" y="6414515"/>
            <a:ext cx="4038601" cy="553998"/>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nationalwaterwaysfoundation.org</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pic>
        <p:nvPicPr>
          <p:cNvPr id="17" name="Picture 16">
            <a:extLst>
              <a:ext uri="{FF2B5EF4-FFF2-40B4-BE49-F238E27FC236}">
                <a16:creationId xmlns:a16="http://schemas.microsoft.com/office/drawing/2014/main" id="{07C9E398-65F6-BF4E-9323-768294DB6619}"/>
              </a:ext>
            </a:extLst>
          </p:cNvPr>
          <p:cNvPicPr>
            <a:picLocks noChangeAspect="1"/>
          </p:cNvPicPr>
          <p:nvPr/>
        </p:nvPicPr>
        <p:blipFill>
          <a:blip r:embed="rId3"/>
          <a:stretch>
            <a:fillRect/>
          </a:stretch>
        </p:blipFill>
        <p:spPr>
          <a:xfrm>
            <a:off x="8926606" y="5925003"/>
            <a:ext cx="1631900" cy="687116"/>
          </a:xfrm>
          <a:prstGeom prst="rect">
            <a:avLst/>
          </a:prstGeom>
        </p:spPr>
      </p:pic>
      <p:sp>
        <p:nvSpPr>
          <p:cNvPr id="21" name="TextBox 20">
            <a:extLst>
              <a:ext uri="{FF2B5EF4-FFF2-40B4-BE49-F238E27FC236}">
                <a16:creationId xmlns:a16="http://schemas.microsoft.com/office/drawing/2014/main" id="{2D4AD8ED-59E2-5A45-B7CD-B45851F3CD25}"/>
              </a:ext>
            </a:extLst>
          </p:cNvPr>
          <p:cNvSpPr txBox="1"/>
          <p:nvPr/>
        </p:nvSpPr>
        <p:spPr>
          <a:xfrm>
            <a:off x="972843" y="1982092"/>
            <a:ext cx="5906751" cy="954107"/>
          </a:xfrm>
          <a:prstGeom prst="rect">
            <a:avLst/>
          </a:prstGeom>
          <a:noFill/>
        </p:spPr>
        <p:txBody>
          <a:bodyPr wrap="square" rtlCol="0">
            <a:spAutoFit/>
          </a:bodyPr>
          <a:lstStyle/>
          <a:p>
            <a:r>
              <a:rPr lang="en-US" sz="2800" b="1" dirty="0">
                <a:solidFill>
                  <a:srgbClr val="009EA5"/>
                </a:solidFill>
                <a:latin typeface="Arial Narrow" panose="020B0604020202020204" pitchFamily="34" charset="0"/>
                <a:cs typeface="Arial Narrow" panose="020B0604020202020204" pitchFamily="34" charset="0"/>
              </a:rPr>
              <a:t>Reducing Traffic Congestion and </a:t>
            </a:r>
            <a:br>
              <a:rPr lang="en-US" sz="2800" b="1" dirty="0">
                <a:solidFill>
                  <a:srgbClr val="009EA5"/>
                </a:solidFill>
                <a:latin typeface="Arial Narrow" panose="020B0604020202020204" pitchFamily="34" charset="0"/>
                <a:cs typeface="Arial Narrow" panose="020B0604020202020204" pitchFamily="34" charset="0"/>
              </a:rPr>
            </a:br>
            <a:r>
              <a:rPr lang="en-US" sz="2800" b="1" dirty="0">
                <a:solidFill>
                  <a:srgbClr val="009EA5"/>
                </a:solidFill>
                <a:latin typeface="Arial Narrow" panose="020B0604020202020204" pitchFamily="34" charset="0"/>
                <a:cs typeface="Arial Narrow" panose="020B0604020202020204" pitchFamily="34" charset="0"/>
              </a:rPr>
              <a:t>Lowering Transportation Costs</a:t>
            </a:r>
          </a:p>
        </p:txBody>
      </p:sp>
      <p:pic>
        <p:nvPicPr>
          <p:cNvPr id="3" name="Picture 2">
            <a:extLst>
              <a:ext uri="{FF2B5EF4-FFF2-40B4-BE49-F238E27FC236}">
                <a16:creationId xmlns:a16="http://schemas.microsoft.com/office/drawing/2014/main" id="{AC8CC87D-AD57-6A42-9D4F-5D8F47D4B10F}"/>
              </a:ext>
            </a:extLst>
          </p:cNvPr>
          <p:cNvPicPr>
            <a:picLocks noChangeAspect="1"/>
          </p:cNvPicPr>
          <p:nvPr/>
        </p:nvPicPr>
        <p:blipFill>
          <a:blip r:embed="rId4"/>
          <a:srcRect/>
          <a:stretch/>
        </p:blipFill>
        <p:spPr>
          <a:xfrm>
            <a:off x="6345462" y="1608785"/>
            <a:ext cx="4212781" cy="3747981"/>
          </a:xfrm>
          <a:prstGeom prst="rect">
            <a:avLst/>
          </a:prstGeom>
        </p:spPr>
      </p:pic>
      <p:pic>
        <p:nvPicPr>
          <p:cNvPr id="10" name="Picture 9">
            <a:extLst>
              <a:ext uri="{FF2B5EF4-FFF2-40B4-BE49-F238E27FC236}">
                <a16:creationId xmlns:a16="http://schemas.microsoft.com/office/drawing/2014/main" id="{DCD8951B-13A6-3D4A-B911-7C4D17B8A858}"/>
              </a:ext>
            </a:extLst>
          </p:cNvPr>
          <p:cNvPicPr>
            <a:picLocks noChangeAspect="1"/>
          </p:cNvPicPr>
          <p:nvPr/>
        </p:nvPicPr>
        <p:blipFill rotWithShape="1">
          <a:blip r:embed="rId5"/>
          <a:srcRect t="34619"/>
          <a:stretch/>
        </p:blipFill>
        <p:spPr>
          <a:xfrm>
            <a:off x="0" y="0"/>
            <a:ext cx="12192000" cy="2370600"/>
          </a:xfrm>
          <a:prstGeom prst="rect">
            <a:avLst/>
          </a:prstGeom>
        </p:spPr>
      </p:pic>
    </p:spTree>
    <p:extLst>
      <p:ext uri="{BB962C8B-B14F-4D97-AF65-F5344CB8AC3E}">
        <p14:creationId xmlns:p14="http://schemas.microsoft.com/office/powerpoint/2010/main" val="292480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2262</TotalTime>
  <Words>692</Words>
  <Application>Microsoft Macintosh PowerPoint</Application>
  <PresentationFormat>Widescreen</PresentationFormat>
  <Paragraphs>67</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Calibri</vt:lpstr>
      <vt:lpstr>Calibri Light</vt:lpstr>
      <vt:lpstr>Office Theme</vt:lpstr>
      <vt:lpstr>Waterways:  Better for the Environment,  Better for Communities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 </dc:title>
  <dc:creator>Microsoft Office User</dc:creator>
  <cp:lastModifiedBy>Microsoft Office User</cp:lastModifiedBy>
  <cp:revision>98</cp:revision>
  <cp:lastPrinted>2022-01-20T20:03:11Z</cp:lastPrinted>
  <dcterms:created xsi:type="dcterms:W3CDTF">2022-01-03T16:30:55Z</dcterms:created>
  <dcterms:modified xsi:type="dcterms:W3CDTF">2022-01-31T17:17:18Z</dcterms:modified>
</cp:coreProperties>
</file>